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162" r:id="rId3"/>
    <p:sldId id="4183" r:id="rId4"/>
    <p:sldId id="259" r:id="rId5"/>
    <p:sldId id="261" r:id="rId6"/>
    <p:sldId id="4164" r:id="rId7"/>
    <p:sldId id="1322" r:id="rId8"/>
    <p:sldId id="4169" r:id="rId9"/>
    <p:sldId id="4175" r:id="rId10"/>
    <p:sldId id="4171" r:id="rId11"/>
    <p:sldId id="4178" r:id="rId12"/>
    <p:sldId id="4160" r:id="rId13"/>
    <p:sldId id="4181" r:id="rId14"/>
    <p:sldId id="4180" r:id="rId15"/>
    <p:sldId id="4184" r:id="rId16"/>
    <p:sldId id="1882" r:id="rId17"/>
    <p:sldId id="4182" r:id="rId18"/>
    <p:sldId id="4172" r:id="rId19"/>
    <p:sldId id="4166" r:id="rId20"/>
    <p:sldId id="4174" r:id="rId21"/>
    <p:sldId id="4177" r:id="rId22"/>
    <p:sldId id="4173" r:id="rId23"/>
    <p:sldId id="4176" r:id="rId24"/>
    <p:sldId id="4167" r:id="rId25"/>
    <p:sldId id="4165" r:id="rId26"/>
    <p:sldId id="267"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D86227"/>
    <a:srgbClr val="335602"/>
    <a:srgbClr val="44542E"/>
    <a:srgbClr val="465631"/>
    <a:srgbClr val="4E5B31"/>
    <a:srgbClr val="DE4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79020" autoAdjust="0"/>
  </p:normalViewPr>
  <p:slideViewPr>
    <p:cSldViewPr snapToGrid="0">
      <p:cViewPr varScale="1">
        <p:scale>
          <a:sx n="90" d="100"/>
          <a:sy n="90" d="100"/>
        </p:scale>
        <p:origin x="13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CEAE56F-7D4F-46FF-8E13-5C32254A4053}" type="datetimeFigureOut">
              <a:rPr lang="en-US" smtClean="0"/>
              <a:t>2/25/2021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C5DA233-B2CC-4AF6-8299-691A014614BD}" type="slidenum">
              <a:rPr lang="en-US" smtClean="0"/>
              <a:t>‹#›</a:t>
            </a:fld>
            <a:endParaRPr lang="en-US"/>
          </a:p>
        </p:txBody>
      </p:sp>
    </p:spTree>
    <p:extLst>
      <p:ext uri="{BB962C8B-B14F-4D97-AF65-F5344CB8AC3E}">
        <p14:creationId xmlns:p14="http://schemas.microsoft.com/office/powerpoint/2010/main" val="55216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Intro</a:t>
            </a:r>
          </a:p>
        </p:txBody>
      </p:sp>
      <p:sp>
        <p:nvSpPr>
          <p:cNvPr id="4" name="Slide Number Placeholder 3"/>
          <p:cNvSpPr>
            <a:spLocks noGrp="1"/>
          </p:cNvSpPr>
          <p:nvPr>
            <p:ph type="sldNum" sz="quarter" idx="5"/>
          </p:nvPr>
        </p:nvSpPr>
        <p:spPr/>
        <p:txBody>
          <a:bodyPr/>
          <a:lstStyle/>
          <a:p>
            <a:fld id="{CC5DA233-B2CC-4AF6-8299-691A014614BD}" type="slidenum">
              <a:rPr lang="en-US" smtClean="0"/>
              <a:t>1</a:t>
            </a:fld>
            <a:endParaRPr lang="en-US"/>
          </a:p>
        </p:txBody>
      </p:sp>
    </p:spTree>
    <p:extLst>
      <p:ext uri="{BB962C8B-B14F-4D97-AF65-F5344CB8AC3E}">
        <p14:creationId xmlns:p14="http://schemas.microsoft.com/office/powerpoint/2010/main" val="38498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our public meeting, we discovered that not enough culture bearer voices were included so we held a special follow-up meeting with the same content from the public meeting and invited local culture bearers to join the conversation. </a:t>
            </a:r>
          </a:p>
          <a:p>
            <a:endParaRPr lang="en-US" dirty="0"/>
          </a:p>
          <a:p>
            <a:r>
              <a:rPr lang="en-US" dirty="0"/>
              <a:t>We had approximately 30 culture bearer stakeholders participate in this call. The group included people who identified as culture bearers, culture bearer advocates, and local organizational representatives. </a:t>
            </a:r>
          </a:p>
        </p:txBody>
      </p:sp>
      <p:sp>
        <p:nvSpPr>
          <p:cNvPr id="4" name="Slide Number Placeholder 3"/>
          <p:cNvSpPr>
            <a:spLocks noGrp="1"/>
          </p:cNvSpPr>
          <p:nvPr>
            <p:ph type="sldNum" sz="quarter" idx="5"/>
          </p:nvPr>
        </p:nvSpPr>
        <p:spPr/>
        <p:txBody>
          <a:bodyPr/>
          <a:lstStyle/>
          <a:p>
            <a:fld id="{CC5DA233-B2CC-4AF6-8299-691A014614BD}" type="slidenum">
              <a:rPr lang="en-US" smtClean="0"/>
              <a:t>10</a:t>
            </a:fld>
            <a:endParaRPr lang="en-US"/>
          </a:p>
        </p:txBody>
      </p:sp>
    </p:spTree>
    <p:extLst>
      <p:ext uri="{BB962C8B-B14F-4D97-AF65-F5344CB8AC3E}">
        <p14:creationId xmlns:p14="http://schemas.microsoft.com/office/powerpoint/2010/main" val="379418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I’d like to invite Richard McCarthy to share this working Theory of Change which came about as a direct result from the initial feedback we received. </a:t>
            </a:r>
          </a:p>
        </p:txBody>
      </p:sp>
      <p:sp>
        <p:nvSpPr>
          <p:cNvPr id="4" name="Slide Number Placeholder 3"/>
          <p:cNvSpPr>
            <a:spLocks noGrp="1"/>
          </p:cNvSpPr>
          <p:nvPr>
            <p:ph type="sldNum" sz="quarter" idx="5"/>
          </p:nvPr>
        </p:nvSpPr>
        <p:spPr/>
        <p:txBody>
          <a:bodyPr/>
          <a:lstStyle/>
          <a:p>
            <a:fld id="{CC5DA233-B2CC-4AF6-8299-691A014614BD}" type="slidenum">
              <a:rPr lang="en-US" smtClean="0"/>
              <a:t>11</a:t>
            </a:fld>
            <a:endParaRPr lang="en-US"/>
          </a:p>
        </p:txBody>
      </p:sp>
    </p:spTree>
    <p:extLst>
      <p:ext uri="{BB962C8B-B14F-4D97-AF65-F5344CB8AC3E}">
        <p14:creationId xmlns:p14="http://schemas.microsoft.com/office/powerpoint/2010/main" val="1464542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invite you to give us additional insight on this working theory of change with some follow-up questions to reflect on. Please grab your phone &amp; set it up for polling…. </a:t>
            </a:r>
          </a:p>
        </p:txBody>
      </p:sp>
      <p:sp>
        <p:nvSpPr>
          <p:cNvPr id="4" name="Slide Number Placeholder 3"/>
          <p:cNvSpPr>
            <a:spLocks noGrp="1"/>
          </p:cNvSpPr>
          <p:nvPr>
            <p:ph type="sldNum" sz="quarter" idx="5"/>
          </p:nvPr>
        </p:nvSpPr>
        <p:spPr/>
        <p:txBody>
          <a:bodyPr/>
          <a:lstStyle/>
          <a:p>
            <a:fld id="{CC5DA233-B2CC-4AF6-8299-691A014614BD}" type="slidenum">
              <a:rPr lang="en-US" smtClean="0"/>
              <a:t>12</a:t>
            </a:fld>
            <a:endParaRPr lang="en-US"/>
          </a:p>
        </p:txBody>
      </p:sp>
    </p:spTree>
    <p:extLst>
      <p:ext uri="{BB962C8B-B14F-4D97-AF65-F5344CB8AC3E}">
        <p14:creationId xmlns:p14="http://schemas.microsoft.com/office/powerpoint/2010/main" val="313668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should the French Market's history be preserved?
https://www.polleverywhere.com/free_text_polls/HBPlZuxVe5fZUzcur076p</a:t>
            </a:r>
          </a:p>
        </p:txBody>
      </p:sp>
      <p:sp>
        <p:nvSpPr>
          <p:cNvPr id="4" name="Slide Number Placeholder 3"/>
          <p:cNvSpPr>
            <a:spLocks noGrp="1"/>
          </p:cNvSpPr>
          <p:nvPr>
            <p:ph type="sldNum" sz="quarter" idx="5"/>
          </p:nvPr>
        </p:nvSpPr>
        <p:spPr/>
        <p:txBody>
          <a:bodyPr/>
          <a:lstStyle/>
          <a:p>
            <a:fld id="{CC5DA233-B2CC-4AF6-8299-691A014614BD}" type="slidenum">
              <a:rPr lang="en-US" smtClean="0"/>
              <a:t>13</a:t>
            </a:fld>
            <a:endParaRPr lang="en-US"/>
          </a:p>
        </p:txBody>
      </p:sp>
      <p:sp>
        <p:nvSpPr>
          <p:cNvPr id="5" name="TextBox 4">
            <a:extLst>
              <a:ext uri="{FF2B5EF4-FFF2-40B4-BE49-F238E27FC236}">
                <a16:creationId xmlns:a16="http://schemas.microsoft.com/office/drawing/2014/main" id="{A39A4823-8E46-455C-BEE8-60BDC6B9DFE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33579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would it mean to you for the French Market to feel safe and clean?
https://www.polleverywhere.com/free_text_polls/5ubvUalozp3Gq3smf8M3b</a:t>
            </a:r>
          </a:p>
        </p:txBody>
      </p:sp>
      <p:sp>
        <p:nvSpPr>
          <p:cNvPr id="4" name="Slide Number Placeholder 3"/>
          <p:cNvSpPr>
            <a:spLocks noGrp="1"/>
          </p:cNvSpPr>
          <p:nvPr>
            <p:ph type="sldNum" sz="quarter" idx="5"/>
          </p:nvPr>
        </p:nvSpPr>
        <p:spPr/>
        <p:txBody>
          <a:bodyPr/>
          <a:lstStyle/>
          <a:p>
            <a:fld id="{CC5DA233-B2CC-4AF6-8299-691A014614BD}" type="slidenum">
              <a:rPr lang="en-US" smtClean="0"/>
              <a:t>14</a:t>
            </a:fld>
            <a:endParaRPr lang="en-US"/>
          </a:p>
        </p:txBody>
      </p:sp>
      <p:sp>
        <p:nvSpPr>
          <p:cNvPr id="5" name="TextBox 4">
            <a:extLst>
              <a:ext uri="{FF2B5EF4-FFF2-40B4-BE49-F238E27FC236}">
                <a16:creationId xmlns:a16="http://schemas.microsoft.com/office/drawing/2014/main" id="{26BB38D5-2349-4E48-9898-ABE9476B7C3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005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does equity at French Market mean and look like to you?
https://www.polleverywhere.com/free_text_polls/nuiDyNbooiA8XNgFVtqYH</a:t>
            </a:r>
          </a:p>
        </p:txBody>
      </p:sp>
      <p:sp>
        <p:nvSpPr>
          <p:cNvPr id="4" name="Slide Number Placeholder 3"/>
          <p:cNvSpPr>
            <a:spLocks noGrp="1"/>
          </p:cNvSpPr>
          <p:nvPr>
            <p:ph type="sldNum" sz="quarter" idx="5"/>
          </p:nvPr>
        </p:nvSpPr>
        <p:spPr/>
        <p:txBody>
          <a:bodyPr/>
          <a:lstStyle/>
          <a:p>
            <a:fld id="{CC5DA233-B2CC-4AF6-8299-691A014614BD}" type="slidenum">
              <a:rPr lang="en-US" smtClean="0"/>
              <a:t>15</a:t>
            </a:fld>
            <a:endParaRPr lang="en-US"/>
          </a:p>
        </p:txBody>
      </p:sp>
      <p:sp>
        <p:nvSpPr>
          <p:cNvPr id="5" name="TextBox 4">
            <a:extLst>
              <a:ext uri="{FF2B5EF4-FFF2-40B4-BE49-F238E27FC236}">
                <a16:creationId xmlns:a16="http://schemas.microsoft.com/office/drawing/2014/main" id="{2952F935-63F7-4417-8D69-39608DF2D78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41395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323B77-10EA-434F-8F51-3FC9C2DA8E97}" type="slidenum">
              <a:rPr lang="en-US" smtClean="0"/>
              <a:t>16</a:t>
            </a:fld>
            <a:endParaRPr lang="en-US" dirty="0"/>
          </a:p>
        </p:txBody>
      </p:sp>
    </p:spTree>
    <p:extLst>
      <p:ext uri="{BB962C8B-B14F-4D97-AF65-F5344CB8AC3E}">
        <p14:creationId xmlns:p14="http://schemas.microsoft.com/office/powerpoint/2010/main" val="2056123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ground you, we are sharing this aerial map showing the are we are discussing: under the French Market Food &amp; Flea sheds, outlined in red, here. </a:t>
            </a:r>
          </a:p>
        </p:txBody>
      </p:sp>
      <p:sp>
        <p:nvSpPr>
          <p:cNvPr id="4" name="Slide Number Placeholder 3"/>
          <p:cNvSpPr>
            <a:spLocks noGrp="1"/>
          </p:cNvSpPr>
          <p:nvPr>
            <p:ph type="sldNum" sz="quarter" idx="5"/>
          </p:nvPr>
        </p:nvSpPr>
        <p:spPr/>
        <p:txBody>
          <a:bodyPr/>
          <a:lstStyle/>
          <a:p>
            <a:fld id="{CC5DA233-B2CC-4AF6-8299-691A014614BD}" type="slidenum">
              <a:rPr lang="en-US" smtClean="0"/>
              <a:t>17</a:t>
            </a:fld>
            <a:endParaRPr lang="en-US"/>
          </a:p>
        </p:txBody>
      </p:sp>
    </p:spTree>
    <p:extLst>
      <p:ext uri="{BB962C8B-B14F-4D97-AF65-F5344CB8AC3E}">
        <p14:creationId xmlns:p14="http://schemas.microsoft.com/office/powerpoint/2010/main" val="260443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start thinking about programming and operations under these FM sheds through a holistic lens. We at Concordia call this holistic framework, “Nexus” but I don’t want you to get bogged down with that word or this exact categories. Rather, we want you to be thinking holistically, not only about what programs you want to see at the French Market but the resources and partnerships that are needed to implement those programs successfully. </a:t>
            </a:r>
          </a:p>
        </p:txBody>
      </p:sp>
      <p:sp>
        <p:nvSpPr>
          <p:cNvPr id="4" name="Slide Number Placeholder 3"/>
          <p:cNvSpPr>
            <a:spLocks noGrp="1"/>
          </p:cNvSpPr>
          <p:nvPr>
            <p:ph type="sldNum" sz="quarter" idx="5"/>
          </p:nvPr>
        </p:nvSpPr>
        <p:spPr/>
        <p:txBody>
          <a:bodyPr/>
          <a:lstStyle/>
          <a:p>
            <a:fld id="{CC5DA233-B2CC-4AF6-8299-691A014614BD}" type="slidenum">
              <a:rPr lang="en-US" smtClean="0"/>
              <a:t>18</a:t>
            </a:fld>
            <a:endParaRPr lang="en-US"/>
          </a:p>
        </p:txBody>
      </p:sp>
    </p:spTree>
    <p:extLst>
      <p:ext uri="{BB962C8B-B14F-4D97-AF65-F5344CB8AC3E}">
        <p14:creationId xmlns:p14="http://schemas.microsoft.com/office/powerpoint/2010/main" val="2004327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https://jamboard.google.com/d/1vQsv0ksG2wLevQj2VKQlj9zanqT28ffhQwySHNm1jQI/viewer?f=0</a:t>
            </a:r>
          </a:p>
          <a:p>
            <a:endParaRPr lang="en-US" dirty="0"/>
          </a:p>
          <a:p>
            <a:r>
              <a:rPr lang="en-US" dirty="0"/>
              <a:t>Before we get into breakout rooms… </a:t>
            </a:r>
          </a:p>
        </p:txBody>
      </p:sp>
      <p:sp>
        <p:nvSpPr>
          <p:cNvPr id="4" name="Slide Number Placeholder 3"/>
          <p:cNvSpPr>
            <a:spLocks noGrp="1"/>
          </p:cNvSpPr>
          <p:nvPr>
            <p:ph type="sldNum" sz="quarter" idx="10"/>
          </p:nvPr>
        </p:nvSpPr>
        <p:spPr/>
        <p:txBody>
          <a:bodyPr/>
          <a:lstStyle/>
          <a:p>
            <a:fld id="{39323B77-10EA-434F-8F51-3FC9C2DA8E97}" type="slidenum">
              <a:rPr lang="en-US" smtClean="0"/>
              <a:t>19</a:t>
            </a:fld>
            <a:endParaRPr lang="en-US" dirty="0"/>
          </a:p>
        </p:txBody>
      </p:sp>
    </p:spTree>
    <p:extLst>
      <p:ext uri="{BB962C8B-B14F-4D97-AF65-F5344CB8AC3E}">
        <p14:creationId xmlns:p14="http://schemas.microsoft.com/office/powerpoint/2010/main" val="378715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Intro</a:t>
            </a:r>
          </a:p>
        </p:txBody>
      </p:sp>
      <p:sp>
        <p:nvSpPr>
          <p:cNvPr id="4" name="Slide Number Placeholder 3"/>
          <p:cNvSpPr>
            <a:spLocks noGrp="1"/>
          </p:cNvSpPr>
          <p:nvPr>
            <p:ph type="sldNum" sz="quarter" idx="5"/>
          </p:nvPr>
        </p:nvSpPr>
        <p:spPr/>
        <p:txBody>
          <a:bodyPr/>
          <a:lstStyle/>
          <a:p>
            <a:fld id="{CC5DA233-B2CC-4AF6-8299-691A014614BD}" type="slidenum">
              <a:rPr lang="en-US" smtClean="0"/>
              <a:t>2</a:t>
            </a:fld>
            <a:endParaRPr lang="en-US"/>
          </a:p>
        </p:txBody>
      </p:sp>
    </p:spTree>
    <p:extLst>
      <p:ext uri="{BB962C8B-B14F-4D97-AF65-F5344CB8AC3E}">
        <p14:creationId xmlns:p14="http://schemas.microsoft.com/office/powerpoint/2010/main" val="277647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go over the two activities you’ll be participating in. </a:t>
            </a:r>
          </a:p>
          <a:p>
            <a:endParaRPr lang="en-US" dirty="0"/>
          </a:p>
          <a:p>
            <a:r>
              <a:rPr lang="en-US" dirty="0"/>
              <a:t>The first activity is a programming brainstorm which includes some program ideas that were offered in the first round of meetings. We invite you to review these ideas and add to them. </a:t>
            </a:r>
          </a:p>
          <a:p>
            <a:endParaRPr lang="en-US" dirty="0"/>
          </a:p>
          <a:p>
            <a:r>
              <a:rPr lang="en-US" dirty="0"/>
              <a:t>Again, don’t worry about your ideas fitting perfectly in each category. You’ll find that many programs fit into multiple categories. We are inviting you to use this framework as a jumping off point rather than a rigid system. </a:t>
            </a:r>
          </a:p>
        </p:txBody>
      </p:sp>
      <p:sp>
        <p:nvSpPr>
          <p:cNvPr id="4" name="Slide Number Placeholder 3"/>
          <p:cNvSpPr>
            <a:spLocks noGrp="1"/>
          </p:cNvSpPr>
          <p:nvPr>
            <p:ph type="sldNum" sz="quarter" idx="5"/>
          </p:nvPr>
        </p:nvSpPr>
        <p:spPr/>
        <p:txBody>
          <a:bodyPr/>
          <a:lstStyle/>
          <a:p>
            <a:fld id="{CC5DA233-B2CC-4AF6-8299-691A014614BD}" type="slidenum">
              <a:rPr lang="en-US" smtClean="0"/>
              <a:t>20</a:t>
            </a:fld>
            <a:endParaRPr lang="en-US"/>
          </a:p>
        </p:txBody>
      </p:sp>
    </p:spTree>
    <p:extLst>
      <p:ext uri="{BB962C8B-B14F-4D97-AF65-F5344CB8AC3E}">
        <p14:creationId xmlns:p14="http://schemas.microsoft.com/office/powerpoint/2010/main" val="2761946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first activity should look something like this when your group is done. The pink post-its are program ideas that we pulled from the first round of feedback. After reviewing these, we’d like you to add any additional program ideas on a different color post-it. </a:t>
            </a:r>
          </a:p>
          <a:p>
            <a:endParaRPr lang="en-US" dirty="0"/>
          </a:p>
          <a:p>
            <a:r>
              <a:rPr lang="en-US" dirty="0"/>
              <a:t>After your brainstorm, as a group – discuss and circle 3 priority programs. </a:t>
            </a:r>
          </a:p>
        </p:txBody>
      </p:sp>
      <p:sp>
        <p:nvSpPr>
          <p:cNvPr id="4" name="Slide Number Placeholder 3"/>
          <p:cNvSpPr>
            <a:spLocks noGrp="1"/>
          </p:cNvSpPr>
          <p:nvPr>
            <p:ph type="sldNum" sz="quarter" idx="5"/>
          </p:nvPr>
        </p:nvSpPr>
        <p:spPr/>
        <p:txBody>
          <a:bodyPr/>
          <a:lstStyle/>
          <a:p>
            <a:fld id="{CC5DA233-B2CC-4AF6-8299-691A014614BD}" type="slidenum">
              <a:rPr lang="en-US" smtClean="0"/>
              <a:t>21</a:t>
            </a:fld>
            <a:endParaRPr lang="en-US"/>
          </a:p>
        </p:txBody>
      </p:sp>
    </p:spTree>
    <p:extLst>
      <p:ext uri="{BB962C8B-B14F-4D97-AF65-F5344CB8AC3E}">
        <p14:creationId xmlns:p14="http://schemas.microsoft.com/office/powerpoint/2010/main" val="3106624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second </a:t>
            </a:r>
            <a:r>
              <a:rPr lang="en-US" dirty="0" err="1"/>
              <a:t>jamboard</a:t>
            </a:r>
            <a:r>
              <a:rPr lang="en-US" dirty="0"/>
              <a:t>, we ask that your group select one of the three priority programs to build out further, using the same holistic framework. </a:t>
            </a:r>
          </a:p>
        </p:txBody>
      </p:sp>
      <p:sp>
        <p:nvSpPr>
          <p:cNvPr id="4" name="Slide Number Placeholder 3"/>
          <p:cNvSpPr>
            <a:spLocks noGrp="1"/>
          </p:cNvSpPr>
          <p:nvPr>
            <p:ph type="sldNum" sz="quarter" idx="5"/>
          </p:nvPr>
        </p:nvSpPr>
        <p:spPr/>
        <p:txBody>
          <a:bodyPr/>
          <a:lstStyle/>
          <a:p>
            <a:fld id="{CC5DA233-B2CC-4AF6-8299-691A014614BD}" type="slidenum">
              <a:rPr lang="en-US" smtClean="0"/>
              <a:t>22</a:t>
            </a:fld>
            <a:endParaRPr lang="en-US"/>
          </a:p>
        </p:txBody>
      </p:sp>
    </p:spTree>
    <p:extLst>
      <p:ext uri="{BB962C8B-B14F-4D97-AF65-F5344CB8AC3E}">
        <p14:creationId xmlns:p14="http://schemas.microsoft.com/office/powerpoint/2010/main" val="4156923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will look something like this. </a:t>
            </a:r>
          </a:p>
          <a:p>
            <a:endParaRPr lang="en-US" dirty="0"/>
          </a:p>
          <a:p>
            <a:r>
              <a:rPr lang="en-US" dirty="0"/>
              <a:t>If you chose pop-up markets…. </a:t>
            </a:r>
          </a:p>
        </p:txBody>
      </p:sp>
      <p:sp>
        <p:nvSpPr>
          <p:cNvPr id="4" name="Slide Number Placeholder 3"/>
          <p:cNvSpPr>
            <a:spLocks noGrp="1"/>
          </p:cNvSpPr>
          <p:nvPr>
            <p:ph type="sldNum" sz="quarter" idx="5"/>
          </p:nvPr>
        </p:nvSpPr>
        <p:spPr/>
        <p:txBody>
          <a:bodyPr/>
          <a:lstStyle/>
          <a:p>
            <a:fld id="{CC5DA233-B2CC-4AF6-8299-691A014614BD}" type="slidenum">
              <a:rPr lang="en-US" smtClean="0"/>
              <a:t>23</a:t>
            </a:fld>
            <a:endParaRPr lang="en-US"/>
          </a:p>
        </p:txBody>
      </p:sp>
    </p:spTree>
    <p:extLst>
      <p:ext uri="{BB962C8B-B14F-4D97-AF65-F5344CB8AC3E}">
        <p14:creationId xmlns:p14="http://schemas.microsoft.com/office/powerpoint/2010/main" val="490465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323B77-10EA-434F-8F51-3FC9C2DA8E97}" type="slidenum">
              <a:rPr lang="en-US" smtClean="0"/>
              <a:t>24</a:t>
            </a:fld>
            <a:endParaRPr lang="en-US" dirty="0"/>
          </a:p>
        </p:txBody>
      </p:sp>
    </p:spTree>
    <p:extLst>
      <p:ext uri="{BB962C8B-B14F-4D97-AF65-F5344CB8AC3E}">
        <p14:creationId xmlns:p14="http://schemas.microsoft.com/office/powerpoint/2010/main" val="3009526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323B77-10EA-434F-8F51-3FC9C2DA8E97}" type="slidenum">
              <a:rPr lang="en-US" smtClean="0"/>
              <a:t>25</a:t>
            </a:fld>
            <a:endParaRPr lang="en-US" dirty="0"/>
          </a:p>
        </p:txBody>
      </p:sp>
    </p:spTree>
    <p:extLst>
      <p:ext uri="{BB962C8B-B14F-4D97-AF65-F5344CB8AC3E}">
        <p14:creationId xmlns:p14="http://schemas.microsoft.com/office/powerpoint/2010/main" val="3469107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233-B2CC-4AF6-8299-691A014614BD}" type="slidenum">
              <a:rPr lang="en-US" smtClean="0"/>
              <a:t>26</a:t>
            </a:fld>
            <a:endParaRPr lang="en-US"/>
          </a:p>
        </p:txBody>
      </p:sp>
    </p:spTree>
    <p:extLst>
      <p:ext uri="{BB962C8B-B14F-4D97-AF65-F5344CB8AC3E}">
        <p14:creationId xmlns:p14="http://schemas.microsoft.com/office/powerpoint/2010/main" val="215235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Intro</a:t>
            </a:r>
          </a:p>
        </p:txBody>
      </p:sp>
      <p:sp>
        <p:nvSpPr>
          <p:cNvPr id="4" name="Slide Number Placeholder 3"/>
          <p:cNvSpPr>
            <a:spLocks noGrp="1"/>
          </p:cNvSpPr>
          <p:nvPr>
            <p:ph type="sldNum" sz="quarter" idx="5"/>
          </p:nvPr>
        </p:nvSpPr>
        <p:spPr/>
        <p:txBody>
          <a:bodyPr/>
          <a:lstStyle/>
          <a:p>
            <a:fld id="{CC5DA233-B2CC-4AF6-8299-691A014614BD}" type="slidenum">
              <a:rPr lang="en-US" smtClean="0"/>
              <a:t>3</a:t>
            </a:fld>
            <a:endParaRPr lang="en-US"/>
          </a:p>
        </p:txBody>
      </p:sp>
    </p:spTree>
    <p:extLst>
      <p:ext uri="{BB962C8B-B14F-4D97-AF65-F5344CB8AC3E}">
        <p14:creationId xmlns:p14="http://schemas.microsoft.com/office/powerpoint/2010/main" val="284025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Intro</a:t>
            </a:r>
          </a:p>
        </p:txBody>
      </p:sp>
      <p:sp>
        <p:nvSpPr>
          <p:cNvPr id="4" name="Slide Number Placeholder 3"/>
          <p:cNvSpPr>
            <a:spLocks noGrp="1"/>
          </p:cNvSpPr>
          <p:nvPr>
            <p:ph type="sldNum" sz="quarter" idx="5"/>
          </p:nvPr>
        </p:nvSpPr>
        <p:spPr/>
        <p:txBody>
          <a:bodyPr/>
          <a:lstStyle/>
          <a:p>
            <a:fld id="{CC5DA233-B2CC-4AF6-8299-691A014614BD}" type="slidenum">
              <a:rPr lang="en-US" smtClean="0"/>
              <a:t>4</a:t>
            </a:fld>
            <a:endParaRPr lang="en-US"/>
          </a:p>
        </p:txBody>
      </p:sp>
    </p:spTree>
    <p:extLst>
      <p:ext uri="{BB962C8B-B14F-4D97-AF65-F5344CB8AC3E}">
        <p14:creationId xmlns:p14="http://schemas.microsoft.com/office/powerpoint/2010/main" val="199027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Bahareh: Thanks for the introductions, Leslie! Welcome, everyone! I know some of you have already participated in the first round of engagement and some of you are joining us for the first time today. So we’ll start with a brief poll to get an idea of who’s in the room with us tonight (it will pop up on your screen). While you answer the poll, I’ll share the agenda for tonight’s call. We’ve condensed tonight’s call to be one hour out of respect for your time and based on feedback we received. </a:t>
            </a:r>
          </a:p>
          <a:p>
            <a:endParaRPr lang="en-US" dirty="0"/>
          </a:p>
          <a:p>
            <a:r>
              <a:rPr lang="en-US" dirty="0"/>
              <a:t>Leslie kicked us off with the project overview and goals. We will also share our process with you in a moment. </a:t>
            </a:r>
          </a:p>
          <a:p>
            <a:endParaRPr lang="en-US" dirty="0"/>
          </a:p>
          <a:p>
            <a:r>
              <a:rPr lang="en-US" dirty="0"/>
              <a:t>Then we will share some of the common themes we heard in the first round of engagement meetings and a working theory of change that was informed by those common themes.</a:t>
            </a:r>
          </a:p>
          <a:p>
            <a:endParaRPr lang="en-US" dirty="0"/>
          </a:p>
          <a:p>
            <a:r>
              <a:rPr lang="en-US" dirty="0"/>
              <a:t>We’ll have thirty minutes in small breakout rooms for some interactive </a:t>
            </a:r>
            <a:r>
              <a:rPr lang="en-US" dirty="0" err="1"/>
              <a:t>jamboard</a:t>
            </a:r>
            <a:r>
              <a:rPr lang="en-US" dirty="0"/>
              <a:t> activities and discussion around Programming &amp; Operations.</a:t>
            </a:r>
          </a:p>
          <a:p>
            <a:endParaRPr lang="en-US" dirty="0"/>
          </a:p>
          <a:p>
            <a:r>
              <a:rPr lang="en-US" dirty="0"/>
              <a:t>And finally, we will return to this main room to debrief &amp; discuss next steps. </a:t>
            </a:r>
          </a:p>
          <a:p>
            <a:endParaRPr lang="en-US" dirty="0"/>
          </a:p>
          <a:p>
            <a:endParaRPr lang="en-US" dirty="0"/>
          </a:p>
        </p:txBody>
      </p:sp>
      <p:sp>
        <p:nvSpPr>
          <p:cNvPr id="4" name="Slide Number Placeholder 3"/>
          <p:cNvSpPr>
            <a:spLocks noGrp="1"/>
          </p:cNvSpPr>
          <p:nvPr>
            <p:ph type="sldNum" sz="quarter" idx="5"/>
          </p:nvPr>
        </p:nvSpPr>
        <p:spPr/>
        <p:txBody>
          <a:bodyPr/>
          <a:lstStyle/>
          <a:p>
            <a:fld id="{CC5DA233-B2CC-4AF6-8299-691A014614BD}" type="slidenum">
              <a:rPr lang="en-US" smtClean="0"/>
              <a:t>5</a:t>
            </a:fld>
            <a:endParaRPr lang="en-US"/>
          </a:p>
        </p:txBody>
      </p:sp>
    </p:spTree>
    <p:extLst>
      <p:ext uri="{BB962C8B-B14F-4D97-AF65-F5344CB8AC3E}">
        <p14:creationId xmlns:p14="http://schemas.microsoft.com/office/powerpoint/2010/main" val="154395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reviewing and building on past studies that have been done by Project for Public Spaces at the French Market. In our analysis, we are identifying key insights from these past studies that are still relevant today and adding to those recommendations through this current research and stakeholder engagement process. </a:t>
            </a:r>
          </a:p>
          <a:p>
            <a:endParaRPr lang="en-US" dirty="0"/>
          </a:p>
        </p:txBody>
      </p:sp>
      <p:sp>
        <p:nvSpPr>
          <p:cNvPr id="4" name="Slide Number Placeholder 3"/>
          <p:cNvSpPr>
            <a:spLocks noGrp="1"/>
          </p:cNvSpPr>
          <p:nvPr>
            <p:ph type="sldNum" sz="quarter" idx="5"/>
          </p:nvPr>
        </p:nvSpPr>
        <p:spPr/>
        <p:txBody>
          <a:bodyPr/>
          <a:lstStyle/>
          <a:p>
            <a:fld id="{CC5DA233-B2CC-4AF6-8299-691A014614BD}" type="slidenum">
              <a:rPr lang="en-US" smtClean="0"/>
              <a:t>6</a:t>
            </a:fld>
            <a:endParaRPr lang="en-US"/>
          </a:p>
        </p:txBody>
      </p:sp>
    </p:spTree>
    <p:extLst>
      <p:ext uri="{BB962C8B-B14F-4D97-AF65-F5344CB8AC3E}">
        <p14:creationId xmlns:p14="http://schemas.microsoft.com/office/powerpoint/2010/main" val="287304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6258C73-BC47-434B-9D97-20F1AE3B60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DF23D28-2ADA-4CF6-8930-C4BBE239D8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In addition to research and analysis, stakeholder engagement is an essential part of our process for this study. This is the second of three engagement rounds that we are hosting. The first round of meetings focused on discussion around the French Market’s Culture &amp; Mission. Today’s meeting will focus on Programming &amp; Operations at the flea &amp; food sheds. The next round will be around Facilities Assessment &amp; Visioning. Each meeting will build on feedback we receive from the previous round of meetings and culminate in a final recommendations document that will be issued in the Spring. Our final document will be shared publicly on the French Market’s website and distributed directly to everyone who participates in the process. </a:t>
            </a:r>
          </a:p>
          <a:p>
            <a:pPr>
              <a:spcBef>
                <a:spcPct val="0"/>
              </a:spcBef>
            </a:pPr>
            <a:endParaRPr lang="en-US" altLang="en-US" dirty="0"/>
          </a:p>
        </p:txBody>
      </p:sp>
      <p:sp>
        <p:nvSpPr>
          <p:cNvPr id="14340" name="Slide Number Placeholder 3">
            <a:extLst>
              <a:ext uri="{FF2B5EF4-FFF2-40B4-BE49-F238E27FC236}">
                <a16:creationId xmlns:a16="http://schemas.microsoft.com/office/drawing/2014/main" id="{5DCA4FCC-0C0B-4311-BAB5-AB08844E17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02C731-420A-4529-B680-6E8126A4DD7B}" type="slidenum">
              <a:rPr lang="en-US" altLang="en-US"/>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complete results from our first round of engagement will be published to the FM website by the end of this week so please be on the look out. We will also share a link directly to anyone who registered for this or the previous meetings. </a:t>
            </a:r>
          </a:p>
          <a:p>
            <a:endParaRPr lang="en-US" dirty="0"/>
          </a:p>
          <a:p>
            <a:r>
              <a:rPr lang="en-US" dirty="0"/>
              <a:t>We held 3 sessions in the first round of engagement, starting with the current vendors underneath the flea market shed. We met with vendors during their usual Thursday morning stall assignment and set up since they would already be on site at that time. Approximately 40 vendors participated in this session and some common themes that we heard from them included…</a:t>
            </a:r>
          </a:p>
        </p:txBody>
      </p:sp>
      <p:sp>
        <p:nvSpPr>
          <p:cNvPr id="4" name="Slide Number Placeholder 3"/>
          <p:cNvSpPr>
            <a:spLocks noGrp="1"/>
          </p:cNvSpPr>
          <p:nvPr>
            <p:ph type="sldNum" sz="quarter" idx="5"/>
          </p:nvPr>
        </p:nvSpPr>
        <p:spPr/>
        <p:txBody>
          <a:bodyPr/>
          <a:lstStyle/>
          <a:p>
            <a:fld id="{CC5DA233-B2CC-4AF6-8299-691A014614BD}" type="slidenum">
              <a:rPr lang="en-US" smtClean="0"/>
              <a:t>8</a:t>
            </a:fld>
            <a:endParaRPr lang="en-US"/>
          </a:p>
        </p:txBody>
      </p:sp>
    </p:spTree>
    <p:extLst>
      <p:ext uri="{BB962C8B-B14F-4D97-AF65-F5344CB8AC3E}">
        <p14:creationId xmlns:p14="http://schemas.microsoft.com/office/powerpoint/2010/main" val="59945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(Virtual) Meeting…</a:t>
            </a:r>
          </a:p>
        </p:txBody>
      </p:sp>
      <p:sp>
        <p:nvSpPr>
          <p:cNvPr id="4" name="Slide Number Placeholder 3"/>
          <p:cNvSpPr>
            <a:spLocks noGrp="1"/>
          </p:cNvSpPr>
          <p:nvPr>
            <p:ph type="sldNum" sz="quarter" idx="5"/>
          </p:nvPr>
        </p:nvSpPr>
        <p:spPr/>
        <p:txBody>
          <a:bodyPr/>
          <a:lstStyle/>
          <a:p>
            <a:fld id="{CC5DA233-B2CC-4AF6-8299-691A014614BD}" type="slidenum">
              <a:rPr lang="en-US" smtClean="0"/>
              <a:t>9</a:t>
            </a:fld>
            <a:endParaRPr lang="en-US"/>
          </a:p>
        </p:txBody>
      </p:sp>
    </p:spTree>
    <p:extLst>
      <p:ext uri="{BB962C8B-B14F-4D97-AF65-F5344CB8AC3E}">
        <p14:creationId xmlns:p14="http://schemas.microsoft.com/office/powerpoint/2010/main" val="247418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7D62-B4D9-4222-B1BE-593D1B114E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2ADA3F-3723-4292-95F0-1F9F1FFDA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B2AA8-0626-48C3-AE32-4E6254B60DA2}"/>
              </a:ext>
            </a:extLst>
          </p:cNvPr>
          <p:cNvSpPr>
            <a:spLocks noGrp="1"/>
          </p:cNvSpPr>
          <p:nvPr>
            <p:ph type="dt" sz="half" idx="10"/>
          </p:nvPr>
        </p:nvSpPr>
        <p:spPr/>
        <p:txBody>
          <a:bodyPr/>
          <a:lstStyle/>
          <a:p>
            <a:fld id="{63C8E425-EF53-424E-B1D0-DC487F566F9D}" type="datetimeFigureOut">
              <a:rPr lang="en-US" smtClean="0"/>
              <a:t>2/25/2021</a:t>
            </a:fld>
            <a:endParaRPr lang="en-US"/>
          </a:p>
        </p:txBody>
      </p:sp>
      <p:sp>
        <p:nvSpPr>
          <p:cNvPr id="5" name="Footer Placeholder 4">
            <a:extLst>
              <a:ext uri="{FF2B5EF4-FFF2-40B4-BE49-F238E27FC236}">
                <a16:creationId xmlns:a16="http://schemas.microsoft.com/office/drawing/2014/main" id="{7AAC3D65-230B-4C41-A520-E0BDD071C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43A01-2A04-4DD5-8913-5CC609CB234B}"/>
              </a:ext>
            </a:extLst>
          </p:cNvPr>
          <p:cNvSpPr>
            <a:spLocks noGrp="1"/>
          </p:cNvSpPr>
          <p:nvPr>
            <p:ph type="sldNum" sz="quarter" idx="12"/>
          </p:nvPr>
        </p:nvSpPr>
        <p:spPr/>
        <p:txBody>
          <a:bodyPr/>
          <a:lstStyle/>
          <a:p>
            <a:fld id="{B8C370A4-5B46-4E94-ABC9-2DFF358A5315}" type="slidenum">
              <a:rPr lang="en-US" smtClean="0"/>
              <a:t>‹#›</a:t>
            </a:fld>
            <a:endParaRPr lang="en-US"/>
          </a:p>
        </p:txBody>
      </p:sp>
    </p:spTree>
    <p:extLst>
      <p:ext uri="{BB962C8B-B14F-4D97-AF65-F5344CB8AC3E}">
        <p14:creationId xmlns:p14="http://schemas.microsoft.com/office/powerpoint/2010/main" val="84792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97E4-71C4-40C7-A90E-A85CEEE573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6A62C7-F5AA-46D1-BF23-00A07D2B5F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D5A6B-9EE7-4143-96F8-68D0786911A7}"/>
              </a:ext>
            </a:extLst>
          </p:cNvPr>
          <p:cNvSpPr>
            <a:spLocks noGrp="1"/>
          </p:cNvSpPr>
          <p:nvPr>
            <p:ph type="dt" sz="half" idx="10"/>
          </p:nvPr>
        </p:nvSpPr>
        <p:spPr/>
        <p:txBody>
          <a:bodyPr/>
          <a:lstStyle/>
          <a:p>
            <a:fld id="{63C8E425-EF53-424E-B1D0-DC487F566F9D}" type="datetimeFigureOut">
              <a:rPr lang="en-US" smtClean="0"/>
              <a:t>2/25/2021</a:t>
            </a:fld>
            <a:endParaRPr lang="en-US"/>
          </a:p>
        </p:txBody>
      </p:sp>
      <p:sp>
        <p:nvSpPr>
          <p:cNvPr id="5" name="Footer Placeholder 4">
            <a:extLst>
              <a:ext uri="{FF2B5EF4-FFF2-40B4-BE49-F238E27FC236}">
                <a16:creationId xmlns:a16="http://schemas.microsoft.com/office/drawing/2014/main" id="{678ABE0D-A5AB-49E2-95C1-4F8ABA7B2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DAB5A-1213-4232-BEA8-6DC3742245DF}"/>
              </a:ext>
            </a:extLst>
          </p:cNvPr>
          <p:cNvSpPr>
            <a:spLocks noGrp="1"/>
          </p:cNvSpPr>
          <p:nvPr>
            <p:ph type="sldNum" sz="quarter" idx="12"/>
          </p:nvPr>
        </p:nvSpPr>
        <p:spPr/>
        <p:txBody>
          <a:bodyPr/>
          <a:lstStyle/>
          <a:p>
            <a:fld id="{B8C370A4-5B46-4E94-ABC9-2DFF358A5315}" type="slidenum">
              <a:rPr lang="en-US" smtClean="0"/>
              <a:t>‹#›</a:t>
            </a:fld>
            <a:endParaRPr lang="en-US"/>
          </a:p>
        </p:txBody>
      </p:sp>
    </p:spTree>
    <p:extLst>
      <p:ext uri="{BB962C8B-B14F-4D97-AF65-F5344CB8AC3E}">
        <p14:creationId xmlns:p14="http://schemas.microsoft.com/office/powerpoint/2010/main" val="412551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466DD9-4B85-40BC-94DD-DFBA5B762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0581D4-B5EC-4759-BE1D-1EB8CAE68A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8C0F2-2904-46E5-AEC6-A956F41670F7}"/>
              </a:ext>
            </a:extLst>
          </p:cNvPr>
          <p:cNvSpPr>
            <a:spLocks noGrp="1"/>
          </p:cNvSpPr>
          <p:nvPr>
            <p:ph type="dt" sz="half" idx="10"/>
          </p:nvPr>
        </p:nvSpPr>
        <p:spPr/>
        <p:txBody>
          <a:bodyPr/>
          <a:lstStyle/>
          <a:p>
            <a:fld id="{63C8E425-EF53-424E-B1D0-DC487F566F9D}" type="datetimeFigureOut">
              <a:rPr lang="en-US" smtClean="0"/>
              <a:t>2/25/2021</a:t>
            </a:fld>
            <a:endParaRPr lang="en-US"/>
          </a:p>
        </p:txBody>
      </p:sp>
      <p:sp>
        <p:nvSpPr>
          <p:cNvPr id="5" name="Footer Placeholder 4">
            <a:extLst>
              <a:ext uri="{FF2B5EF4-FFF2-40B4-BE49-F238E27FC236}">
                <a16:creationId xmlns:a16="http://schemas.microsoft.com/office/drawing/2014/main" id="{C93B40BC-0C37-418D-BB42-459EBA618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12C5E-0521-4803-819D-370598C62452}"/>
              </a:ext>
            </a:extLst>
          </p:cNvPr>
          <p:cNvSpPr>
            <a:spLocks noGrp="1"/>
          </p:cNvSpPr>
          <p:nvPr>
            <p:ph type="sldNum" sz="quarter" idx="12"/>
          </p:nvPr>
        </p:nvSpPr>
        <p:spPr/>
        <p:txBody>
          <a:bodyPr/>
          <a:lstStyle/>
          <a:p>
            <a:fld id="{B8C370A4-5B46-4E94-ABC9-2DFF358A5315}" type="slidenum">
              <a:rPr lang="en-US" smtClean="0"/>
              <a:t>‹#›</a:t>
            </a:fld>
            <a:endParaRPr lang="en-US"/>
          </a:p>
        </p:txBody>
      </p:sp>
    </p:spTree>
    <p:extLst>
      <p:ext uri="{BB962C8B-B14F-4D97-AF65-F5344CB8AC3E}">
        <p14:creationId xmlns:p14="http://schemas.microsoft.com/office/powerpoint/2010/main" val="4266230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9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E7A5-2FF4-4049-98F7-6C8BCE43A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BEE9B-F7FE-47B2-8D2C-1DA44657BF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B6C3E-9289-49D9-8492-8DB5A0DDDE82}"/>
              </a:ext>
            </a:extLst>
          </p:cNvPr>
          <p:cNvSpPr>
            <a:spLocks noGrp="1"/>
          </p:cNvSpPr>
          <p:nvPr>
            <p:ph type="dt" sz="half" idx="10"/>
          </p:nvPr>
        </p:nvSpPr>
        <p:spPr/>
        <p:txBody>
          <a:bodyPr/>
          <a:lstStyle/>
          <a:p>
            <a:fld id="{63C8E425-EF53-424E-B1D0-DC487F566F9D}" type="datetimeFigureOut">
              <a:rPr lang="en-US" smtClean="0"/>
              <a:t>2/25/2021</a:t>
            </a:fld>
            <a:endParaRPr lang="en-US"/>
          </a:p>
        </p:txBody>
      </p:sp>
      <p:sp>
        <p:nvSpPr>
          <p:cNvPr id="5" name="Footer Placeholder 4">
            <a:extLst>
              <a:ext uri="{FF2B5EF4-FFF2-40B4-BE49-F238E27FC236}">
                <a16:creationId xmlns:a16="http://schemas.microsoft.com/office/drawing/2014/main" id="{66FE3E10-51F9-405B-8C22-8026F3876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82962-C83C-4747-8D84-C1E064095405}"/>
              </a:ext>
            </a:extLst>
          </p:cNvPr>
          <p:cNvSpPr>
            <a:spLocks noGrp="1"/>
          </p:cNvSpPr>
          <p:nvPr>
            <p:ph type="sldNum" sz="quarter" idx="12"/>
          </p:nvPr>
        </p:nvSpPr>
        <p:spPr/>
        <p:txBody>
          <a:bodyPr/>
          <a:lstStyle/>
          <a:p>
            <a:fld id="{B8C370A4-5B46-4E94-ABC9-2DFF358A5315}" type="slidenum">
              <a:rPr lang="en-US" smtClean="0"/>
              <a:t>‹#›</a:t>
            </a:fld>
            <a:endParaRPr lang="en-US"/>
          </a:p>
        </p:txBody>
      </p:sp>
    </p:spTree>
    <p:extLst>
      <p:ext uri="{BB962C8B-B14F-4D97-AF65-F5344CB8AC3E}">
        <p14:creationId xmlns:p14="http://schemas.microsoft.com/office/powerpoint/2010/main" val="245790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EF8F-A5E2-440B-A84C-DFBBE6923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9DBB60-9E43-465B-ADB4-1D8810BA4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11E5FD-D7F7-44FD-9B13-F36D149C2AED}"/>
              </a:ext>
            </a:extLst>
          </p:cNvPr>
          <p:cNvSpPr>
            <a:spLocks noGrp="1"/>
          </p:cNvSpPr>
          <p:nvPr>
            <p:ph type="dt" sz="half" idx="10"/>
          </p:nvPr>
        </p:nvSpPr>
        <p:spPr/>
        <p:txBody>
          <a:bodyPr/>
          <a:lstStyle/>
          <a:p>
            <a:fld id="{63C8E425-EF53-424E-B1D0-DC487F566F9D}" type="datetimeFigureOut">
              <a:rPr lang="en-US" smtClean="0"/>
              <a:t>2/25/2021</a:t>
            </a:fld>
            <a:endParaRPr lang="en-US"/>
          </a:p>
        </p:txBody>
      </p:sp>
      <p:sp>
        <p:nvSpPr>
          <p:cNvPr id="5" name="Footer Placeholder 4">
            <a:extLst>
              <a:ext uri="{FF2B5EF4-FFF2-40B4-BE49-F238E27FC236}">
                <a16:creationId xmlns:a16="http://schemas.microsoft.com/office/drawing/2014/main" id="{44E2B067-A360-40B8-9299-EC42F3F2B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E3728-DADB-468C-9CEA-285FA8945CC4}"/>
              </a:ext>
            </a:extLst>
          </p:cNvPr>
          <p:cNvSpPr>
            <a:spLocks noGrp="1"/>
          </p:cNvSpPr>
          <p:nvPr>
            <p:ph type="sldNum" sz="quarter" idx="12"/>
          </p:nvPr>
        </p:nvSpPr>
        <p:spPr/>
        <p:txBody>
          <a:bodyPr/>
          <a:lstStyle/>
          <a:p>
            <a:fld id="{B8C370A4-5B46-4E94-ABC9-2DFF358A5315}" type="slidenum">
              <a:rPr lang="en-US" smtClean="0"/>
              <a:t>‹#›</a:t>
            </a:fld>
            <a:endParaRPr lang="en-US"/>
          </a:p>
        </p:txBody>
      </p:sp>
    </p:spTree>
    <p:extLst>
      <p:ext uri="{BB962C8B-B14F-4D97-AF65-F5344CB8AC3E}">
        <p14:creationId xmlns:p14="http://schemas.microsoft.com/office/powerpoint/2010/main" val="25789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7974-125A-4FF4-993F-0B9AC5931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B89AFE-1DD8-4D44-9374-3DF2219C88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04542-151D-4BB0-8EAA-CDA8BEB4E5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1CC3C-3405-4523-8FEF-078FB2BD4CDC}"/>
              </a:ext>
            </a:extLst>
          </p:cNvPr>
          <p:cNvSpPr>
            <a:spLocks noGrp="1"/>
          </p:cNvSpPr>
          <p:nvPr>
            <p:ph type="dt" sz="half" idx="10"/>
          </p:nvPr>
        </p:nvSpPr>
        <p:spPr/>
        <p:txBody>
          <a:bodyPr/>
          <a:lstStyle/>
          <a:p>
            <a:fld id="{63C8E425-EF53-424E-B1D0-DC487F566F9D}" type="datetimeFigureOut">
              <a:rPr lang="en-US" smtClean="0"/>
              <a:t>2/25/2021</a:t>
            </a:fld>
            <a:endParaRPr lang="en-US"/>
          </a:p>
        </p:txBody>
      </p:sp>
      <p:sp>
        <p:nvSpPr>
          <p:cNvPr id="6" name="Footer Placeholder 5">
            <a:extLst>
              <a:ext uri="{FF2B5EF4-FFF2-40B4-BE49-F238E27FC236}">
                <a16:creationId xmlns:a16="http://schemas.microsoft.com/office/drawing/2014/main" id="{A0CFD306-E6F0-439C-BB86-F905A1A8E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52681-D3E9-4B58-836A-58A3DFBD7F99}"/>
              </a:ext>
            </a:extLst>
          </p:cNvPr>
          <p:cNvSpPr>
            <a:spLocks noGrp="1"/>
          </p:cNvSpPr>
          <p:nvPr>
            <p:ph type="sldNum" sz="quarter" idx="12"/>
          </p:nvPr>
        </p:nvSpPr>
        <p:spPr/>
        <p:txBody>
          <a:bodyPr/>
          <a:lstStyle/>
          <a:p>
            <a:fld id="{B8C370A4-5B46-4E94-ABC9-2DFF358A5315}" type="slidenum">
              <a:rPr lang="en-US" smtClean="0"/>
              <a:t>‹#›</a:t>
            </a:fld>
            <a:endParaRPr lang="en-US"/>
          </a:p>
        </p:txBody>
      </p:sp>
    </p:spTree>
    <p:extLst>
      <p:ext uri="{BB962C8B-B14F-4D97-AF65-F5344CB8AC3E}">
        <p14:creationId xmlns:p14="http://schemas.microsoft.com/office/powerpoint/2010/main" val="133272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E779-71FD-491D-8C73-F63D74AC7D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62DF63-85B2-4B94-91FF-75F67DD73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61BBC8-B697-4745-8C83-EF0730626B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BE119D-1B8C-44DA-B216-BAAD925D4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AEDE82-A06D-4F98-A412-06DC682EBA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3055BA-4D67-4BB7-99ED-50CA38FF3627}"/>
              </a:ext>
            </a:extLst>
          </p:cNvPr>
          <p:cNvSpPr>
            <a:spLocks noGrp="1"/>
          </p:cNvSpPr>
          <p:nvPr>
            <p:ph type="dt" sz="half" idx="10"/>
          </p:nvPr>
        </p:nvSpPr>
        <p:spPr/>
        <p:txBody>
          <a:bodyPr/>
          <a:lstStyle/>
          <a:p>
            <a:fld id="{63C8E425-EF53-424E-B1D0-DC487F566F9D}" type="datetimeFigureOut">
              <a:rPr lang="en-US" smtClean="0"/>
              <a:t>2/25/2021</a:t>
            </a:fld>
            <a:endParaRPr lang="en-US"/>
          </a:p>
        </p:txBody>
      </p:sp>
      <p:sp>
        <p:nvSpPr>
          <p:cNvPr id="8" name="Footer Placeholder 7">
            <a:extLst>
              <a:ext uri="{FF2B5EF4-FFF2-40B4-BE49-F238E27FC236}">
                <a16:creationId xmlns:a16="http://schemas.microsoft.com/office/drawing/2014/main" id="{B28B62E1-4E35-4035-B57E-401788BAA6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2B879C-70FF-41FD-ABEA-69743AFA88B9}"/>
              </a:ext>
            </a:extLst>
          </p:cNvPr>
          <p:cNvSpPr>
            <a:spLocks noGrp="1"/>
          </p:cNvSpPr>
          <p:nvPr>
            <p:ph type="sldNum" sz="quarter" idx="12"/>
          </p:nvPr>
        </p:nvSpPr>
        <p:spPr/>
        <p:txBody>
          <a:bodyPr/>
          <a:lstStyle/>
          <a:p>
            <a:fld id="{B8C370A4-5B46-4E94-ABC9-2DFF358A5315}" type="slidenum">
              <a:rPr lang="en-US" smtClean="0"/>
              <a:t>‹#›</a:t>
            </a:fld>
            <a:endParaRPr lang="en-US"/>
          </a:p>
        </p:txBody>
      </p:sp>
    </p:spTree>
    <p:extLst>
      <p:ext uri="{BB962C8B-B14F-4D97-AF65-F5344CB8AC3E}">
        <p14:creationId xmlns:p14="http://schemas.microsoft.com/office/powerpoint/2010/main" val="364714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A71C-F7E7-422A-9452-B2D41A479D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5C4377-97F4-4C35-AC54-B96DFB424F57}"/>
              </a:ext>
            </a:extLst>
          </p:cNvPr>
          <p:cNvSpPr>
            <a:spLocks noGrp="1"/>
          </p:cNvSpPr>
          <p:nvPr>
            <p:ph type="dt" sz="half" idx="10"/>
          </p:nvPr>
        </p:nvSpPr>
        <p:spPr/>
        <p:txBody>
          <a:bodyPr/>
          <a:lstStyle/>
          <a:p>
            <a:fld id="{63C8E425-EF53-424E-B1D0-DC487F566F9D}" type="datetimeFigureOut">
              <a:rPr lang="en-US" smtClean="0"/>
              <a:t>2/25/2021</a:t>
            </a:fld>
            <a:endParaRPr lang="en-US"/>
          </a:p>
        </p:txBody>
      </p:sp>
      <p:sp>
        <p:nvSpPr>
          <p:cNvPr id="4" name="Footer Placeholder 3">
            <a:extLst>
              <a:ext uri="{FF2B5EF4-FFF2-40B4-BE49-F238E27FC236}">
                <a16:creationId xmlns:a16="http://schemas.microsoft.com/office/drawing/2014/main" id="{DE0F6EC6-3CE3-460A-892C-EA16F9CE49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228F00-3B60-4A5B-8200-F3B79085D8F2}"/>
              </a:ext>
            </a:extLst>
          </p:cNvPr>
          <p:cNvSpPr>
            <a:spLocks noGrp="1"/>
          </p:cNvSpPr>
          <p:nvPr>
            <p:ph type="sldNum" sz="quarter" idx="12"/>
          </p:nvPr>
        </p:nvSpPr>
        <p:spPr/>
        <p:txBody>
          <a:bodyPr/>
          <a:lstStyle/>
          <a:p>
            <a:fld id="{B8C370A4-5B46-4E94-ABC9-2DFF358A5315}" type="slidenum">
              <a:rPr lang="en-US" smtClean="0"/>
              <a:t>‹#›</a:t>
            </a:fld>
            <a:endParaRPr lang="en-US"/>
          </a:p>
        </p:txBody>
      </p:sp>
    </p:spTree>
    <p:extLst>
      <p:ext uri="{BB962C8B-B14F-4D97-AF65-F5344CB8AC3E}">
        <p14:creationId xmlns:p14="http://schemas.microsoft.com/office/powerpoint/2010/main" val="10756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9EF5D-BAC3-4C7F-A97E-A2A2FF2B02DE}"/>
              </a:ext>
            </a:extLst>
          </p:cNvPr>
          <p:cNvSpPr>
            <a:spLocks noGrp="1"/>
          </p:cNvSpPr>
          <p:nvPr>
            <p:ph type="dt" sz="half" idx="10"/>
          </p:nvPr>
        </p:nvSpPr>
        <p:spPr/>
        <p:txBody>
          <a:bodyPr/>
          <a:lstStyle/>
          <a:p>
            <a:fld id="{63C8E425-EF53-424E-B1D0-DC487F566F9D}" type="datetimeFigureOut">
              <a:rPr lang="en-US" smtClean="0"/>
              <a:t>2/25/2021</a:t>
            </a:fld>
            <a:endParaRPr lang="en-US"/>
          </a:p>
        </p:txBody>
      </p:sp>
      <p:sp>
        <p:nvSpPr>
          <p:cNvPr id="3" name="Footer Placeholder 2">
            <a:extLst>
              <a:ext uri="{FF2B5EF4-FFF2-40B4-BE49-F238E27FC236}">
                <a16:creationId xmlns:a16="http://schemas.microsoft.com/office/drawing/2014/main" id="{CCC341C9-A11B-4FB2-A491-3C4CDF4E5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89FCDC-4BD6-4872-8E7D-958EC62386E9}"/>
              </a:ext>
            </a:extLst>
          </p:cNvPr>
          <p:cNvSpPr>
            <a:spLocks noGrp="1"/>
          </p:cNvSpPr>
          <p:nvPr>
            <p:ph type="sldNum" sz="quarter" idx="12"/>
          </p:nvPr>
        </p:nvSpPr>
        <p:spPr/>
        <p:txBody>
          <a:bodyPr/>
          <a:lstStyle/>
          <a:p>
            <a:fld id="{B8C370A4-5B46-4E94-ABC9-2DFF358A5315}" type="slidenum">
              <a:rPr lang="en-US" smtClean="0"/>
              <a:t>‹#›</a:t>
            </a:fld>
            <a:endParaRPr lang="en-US"/>
          </a:p>
        </p:txBody>
      </p:sp>
    </p:spTree>
    <p:extLst>
      <p:ext uri="{BB962C8B-B14F-4D97-AF65-F5344CB8AC3E}">
        <p14:creationId xmlns:p14="http://schemas.microsoft.com/office/powerpoint/2010/main" val="17311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C1D9-ECE9-41CA-911B-86AD93CDE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2FCF90-E566-4081-A7B1-90EED01B9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F64109-56C4-49DA-B6F6-6B2DCE810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55C73A-7EE1-4051-95D8-78795B4F040D}"/>
              </a:ext>
            </a:extLst>
          </p:cNvPr>
          <p:cNvSpPr>
            <a:spLocks noGrp="1"/>
          </p:cNvSpPr>
          <p:nvPr>
            <p:ph type="dt" sz="half" idx="10"/>
          </p:nvPr>
        </p:nvSpPr>
        <p:spPr/>
        <p:txBody>
          <a:bodyPr/>
          <a:lstStyle/>
          <a:p>
            <a:fld id="{63C8E425-EF53-424E-B1D0-DC487F566F9D}" type="datetimeFigureOut">
              <a:rPr lang="en-US" smtClean="0"/>
              <a:t>2/25/2021</a:t>
            </a:fld>
            <a:endParaRPr lang="en-US"/>
          </a:p>
        </p:txBody>
      </p:sp>
      <p:sp>
        <p:nvSpPr>
          <p:cNvPr id="6" name="Footer Placeholder 5">
            <a:extLst>
              <a:ext uri="{FF2B5EF4-FFF2-40B4-BE49-F238E27FC236}">
                <a16:creationId xmlns:a16="http://schemas.microsoft.com/office/drawing/2014/main" id="{30D58694-439A-4C91-BCC5-53C16D6B4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538481-5E40-4EBC-9B46-B15B3DC52D64}"/>
              </a:ext>
            </a:extLst>
          </p:cNvPr>
          <p:cNvSpPr>
            <a:spLocks noGrp="1"/>
          </p:cNvSpPr>
          <p:nvPr>
            <p:ph type="sldNum" sz="quarter" idx="12"/>
          </p:nvPr>
        </p:nvSpPr>
        <p:spPr/>
        <p:txBody>
          <a:bodyPr/>
          <a:lstStyle/>
          <a:p>
            <a:fld id="{B8C370A4-5B46-4E94-ABC9-2DFF358A5315}" type="slidenum">
              <a:rPr lang="en-US" smtClean="0"/>
              <a:t>‹#›</a:t>
            </a:fld>
            <a:endParaRPr lang="en-US"/>
          </a:p>
        </p:txBody>
      </p:sp>
    </p:spTree>
    <p:extLst>
      <p:ext uri="{BB962C8B-B14F-4D97-AF65-F5344CB8AC3E}">
        <p14:creationId xmlns:p14="http://schemas.microsoft.com/office/powerpoint/2010/main" val="341615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0E8D-7A75-4F30-A9C2-62ABBE1E6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AE2388-CE2B-47AF-806F-872E3F8794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1C714E-D50F-476B-B481-9711A7F84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E5F5C3-046F-47C3-895D-97C77CB21491}"/>
              </a:ext>
            </a:extLst>
          </p:cNvPr>
          <p:cNvSpPr>
            <a:spLocks noGrp="1"/>
          </p:cNvSpPr>
          <p:nvPr>
            <p:ph type="dt" sz="half" idx="10"/>
          </p:nvPr>
        </p:nvSpPr>
        <p:spPr/>
        <p:txBody>
          <a:bodyPr/>
          <a:lstStyle/>
          <a:p>
            <a:fld id="{63C8E425-EF53-424E-B1D0-DC487F566F9D}" type="datetimeFigureOut">
              <a:rPr lang="en-US" smtClean="0"/>
              <a:t>2/25/2021</a:t>
            </a:fld>
            <a:endParaRPr lang="en-US"/>
          </a:p>
        </p:txBody>
      </p:sp>
      <p:sp>
        <p:nvSpPr>
          <p:cNvPr id="6" name="Footer Placeholder 5">
            <a:extLst>
              <a:ext uri="{FF2B5EF4-FFF2-40B4-BE49-F238E27FC236}">
                <a16:creationId xmlns:a16="http://schemas.microsoft.com/office/drawing/2014/main" id="{4DBAB45B-4A44-4072-B1A3-57777F461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CD3CC-7683-43FF-971F-1C4999B93EE0}"/>
              </a:ext>
            </a:extLst>
          </p:cNvPr>
          <p:cNvSpPr>
            <a:spLocks noGrp="1"/>
          </p:cNvSpPr>
          <p:nvPr>
            <p:ph type="sldNum" sz="quarter" idx="12"/>
          </p:nvPr>
        </p:nvSpPr>
        <p:spPr/>
        <p:txBody>
          <a:bodyPr/>
          <a:lstStyle/>
          <a:p>
            <a:fld id="{B8C370A4-5B46-4E94-ABC9-2DFF358A5315}" type="slidenum">
              <a:rPr lang="en-US" smtClean="0"/>
              <a:t>‹#›</a:t>
            </a:fld>
            <a:endParaRPr lang="en-US"/>
          </a:p>
        </p:txBody>
      </p:sp>
    </p:spTree>
    <p:extLst>
      <p:ext uri="{BB962C8B-B14F-4D97-AF65-F5344CB8AC3E}">
        <p14:creationId xmlns:p14="http://schemas.microsoft.com/office/powerpoint/2010/main" val="137864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9A8AB-E3D3-4D01-9E40-184B1A100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FD312-A4DD-4018-BAC7-7302EB37C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3F6B1-DF34-4C13-ACDA-A5B6F9B07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8E425-EF53-424E-B1D0-DC487F566F9D}" type="datetimeFigureOut">
              <a:rPr lang="en-US" smtClean="0"/>
              <a:t>2/25/2021</a:t>
            </a:fld>
            <a:endParaRPr lang="en-US"/>
          </a:p>
        </p:txBody>
      </p:sp>
      <p:sp>
        <p:nvSpPr>
          <p:cNvPr id="5" name="Footer Placeholder 4">
            <a:extLst>
              <a:ext uri="{FF2B5EF4-FFF2-40B4-BE49-F238E27FC236}">
                <a16:creationId xmlns:a16="http://schemas.microsoft.com/office/drawing/2014/main" id="{D9CC3265-A13F-4B84-93D0-F0BE5F6A4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30FD2D-1069-4C44-8486-035E38657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370A4-5B46-4E94-ABC9-2DFF358A5315}" type="slidenum">
              <a:rPr lang="en-US" smtClean="0"/>
              <a:t>‹#›</a:t>
            </a:fld>
            <a:endParaRPr lang="en-US"/>
          </a:p>
        </p:txBody>
      </p:sp>
    </p:spTree>
    <p:extLst>
      <p:ext uri="{BB962C8B-B14F-4D97-AF65-F5344CB8AC3E}">
        <p14:creationId xmlns:p14="http://schemas.microsoft.com/office/powerpoint/2010/main" val="253183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mailto:bjavadi@concordia.com" TargetMode="External"/><Relationship Id="rId4" Type="http://schemas.openxmlformats.org/officeDocument/2006/relationships/hyperlink" Target="mailto:ltalley@frenchmarke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nch Market (New Orleans) - 2021 All You Need to Know BEFORE You Go (with  Photos) - Tripadvisor">
            <a:extLst>
              <a:ext uri="{FF2B5EF4-FFF2-40B4-BE49-F238E27FC236}">
                <a16:creationId xmlns:a16="http://schemas.microsoft.com/office/drawing/2014/main" id="{885EA759-2A9F-46BE-B342-D23129402224}"/>
              </a:ext>
            </a:extLst>
          </p:cNvPr>
          <p:cNvPicPr>
            <a:picLocks noChangeAspect="1" noChangeArrowheads="1"/>
          </p:cNvPicPr>
          <p:nvPr/>
        </p:nvPicPr>
        <p:blipFill rotWithShape="1">
          <a:blip r:embed="rId3">
            <a:alphaModFix amt="21000"/>
            <a:extLst>
              <a:ext uri="{28A0092B-C50C-407E-A947-70E740481C1C}">
                <a14:useLocalDpi xmlns:a14="http://schemas.microsoft.com/office/drawing/2010/main" val="0"/>
              </a:ext>
            </a:extLst>
          </a:blip>
          <a:srcRect l="-48" t="19273" r="2061" b="7344"/>
          <a:stretch/>
        </p:blipFill>
        <p:spPr bwMode="auto">
          <a:xfrm>
            <a:off x="-5918" y="0"/>
            <a:ext cx="1220975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5918" y="5688147"/>
            <a:ext cx="12203836" cy="757913"/>
          </a:xfrm>
        </p:spPr>
        <p:txBody>
          <a:bodyPr>
            <a:normAutofit/>
          </a:bodyPr>
          <a:lstStyle/>
          <a:p>
            <a:r>
              <a:rPr lang="en-US" sz="4000" b="1" i="1" dirty="0">
                <a:solidFill>
                  <a:srgbClr val="4E5B31"/>
                </a:solidFill>
                <a:latin typeface="Avenir LT Std 55 Roman" panose="020B0503020203020204" pitchFamily="34" charset="0"/>
              </a:rPr>
              <a:t>Let’s envision the future of the French Market! </a:t>
            </a:r>
          </a:p>
        </p:txBody>
      </p:sp>
      <p:pic>
        <p:nvPicPr>
          <p:cNvPr id="4" name="Picture 3" descr="Logo&#10;&#10;Description automatically generated">
            <a:extLst>
              <a:ext uri="{FF2B5EF4-FFF2-40B4-BE49-F238E27FC236}">
                <a16:creationId xmlns:a16="http://schemas.microsoft.com/office/drawing/2014/main" id="{0B100F8F-C43F-42FA-A9F3-FB0EFD4EF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984" y="1510246"/>
            <a:ext cx="9288667" cy="3837507"/>
          </a:xfrm>
          <a:prstGeom prst="rect">
            <a:avLst/>
          </a:prstGeom>
        </p:spPr>
      </p:pic>
    </p:spTree>
    <p:extLst>
      <p:ext uri="{BB962C8B-B14F-4D97-AF65-F5344CB8AC3E}">
        <p14:creationId xmlns:p14="http://schemas.microsoft.com/office/powerpoint/2010/main" val="296997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152400" y="385548"/>
            <a:ext cx="11887200" cy="833652"/>
          </a:xfrm>
        </p:spPr>
        <p:txBody>
          <a:bodyPr>
            <a:normAutofit/>
          </a:bodyPr>
          <a:lstStyle/>
          <a:p>
            <a:r>
              <a:rPr lang="en-US" sz="4400" b="1" dirty="0">
                <a:solidFill>
                  <a:srgbClr val="4E5B31"/>
                </a:solidFill>
                <a:latin typeface="Avenir LT Std 55 Roman" panose="020B0503020203020204" pitchFamily="34" charset="0"/>
              </a:rPr>
              <a:t>Round 1 Engagement: Common Themes</a:t>
            </a:r>
            <a:endParaRPr lang="en-US" sz="4400" b="1" dirty="0">
              <a:solidFill>
                <a:srgbClr val="4E5B31"/>
              </a:solidFill>
              <a:latin typeface="Avenir LT Std" panose="020B0502020203020204" pitchFamily="34" charset="0"/>
            </a:endParaRPr>
          </a:p>
        </p:txBody>
      </p:sp>
      <p:sp>
        <p:nvSpPr>
          <p:cNvPr id="6" name="Subtitle 2">
            <a:extLst>
              <a:ext uri="{FF2B5EF4-FFF2-40B4-BE49-F238E27FC236}">
                <a16:creationId xmlns:a16="http://schemas.microsoft.com/office/drawing/2014/main" id="{FC9EF08C-5401-4B9B-9F39-53FFC99D1968}"/>
              </a:ext>
            </a:extLst>
          </p:cNvPr>
          <p:cNvSpPr txBox="1">
            <a:spLocks/>
          </p:cNvSpPr>
          <p:nvPr/>
        </p:nvSpPr>
        <p:spPr>
          <a:xfrm>
            <a:off x="152400" y="1219200"/>
            <a:ext cx="12039600" cy="34996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solidFill>
                  <a:srgbClr val="4E5B31"/>
                </a:solidFill>
                <a:latin typeface="Avenir LT Std 55 Roman" panose="020B0503020203020204" pitchFamily="34" charset="0"/>
              </a:rPr>
              <a:t>30+ culture bearers said…</a:t>
            </a:r>
          </a:p>
        </p:txBody>
      </p:sp>
      <p:sp>
        <p:nvSpPr>
          <p:cNvPr id="7" name="Subtitle 2">
            <a:extLst>
              <a:ext uri="{FF2B5EF4-FFF2-40B4-BE49-F238E27FC236}">
                <a16:creationId xmlns:a16="http://schemas.microsoft.com/office/drawing/2014/main" id="{8DF5A93F-0C09-44B6-A6ED-896873B98ED3}"/>
              </a:ext>
            </a:extLst>
          </p:cNvPr>
          <p:cNvSpPr txBox="1">
            <a:spLocks/>
          </p:cNvSpPr>
          <p:nvPr/>
        </p:nvSpPr>
        <p:spPr>
          <a:xfrm>
            <a:off x="152400" y="2139185"/>
            <a:ext cx="5867300" cy="433326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Prioritize </a:t>
            </a:r>
            <a:r>
              <a:rPr lang="en-US" sz="3600" b="1" dirty="0">
                <a:solidFill>
                  <a:srgbClr val="4E5B31"/>
                </a:solidFill>
                <a:latin typeface="Avenir LT Std 55 Roman" panose="020B0503020203020204" pitchFamily="34" charset="0"/>
              </a:rPr>
              <a:t>Local New Orleanians &amp; Equity</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Offer more opportunities to involve local culture bearers and pay them fairly. </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Cultural Events that share and teach about the traditions of BIPOC in an authentic, respectful way. </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Create a family friendly environment with child services, events, and activities. </a:t>
            </a:r>
          </a:p>
          <a:p>
            <a:pPr marL="742950" indent="-742950" algn="l">
              <a:buFont typeface="Arial" panose="020B0604020202020204" pitchFamily="34" charset="0"/>
              <a:buChar char="•"/>
            </a:pPr>
            <a:endParaRPr lang="en-US" sz="3600" dirty="0">
              <a:solidFill>
                <a:srgbClr val="4E5B31"/>
              </a:solidFill>
              <a:latin typeface="Avenir LT Std 55 Roman" panose="020B0503020203020204" pitchFamily="34" charset="0"/>
            </a:endParaRPr>
          </a:p>
        </p:txBody>
      </p:sp>
      <p:pic>
        <p:nvPicPr>
          <p:cNvPr id="4" name="Picture 3" descr="Timeline&#10;&#10;Description automatically generated">
            <a:extLst>
              <a:ext uri="{FF2B5EF4-FFF2-40B4-BE49-F238E27FC236}">
                <a16:creationId xmlns:a16="http://schemas.microsoft.com/office/drawing/2014/main" id="{A6DDE6AE-67AD-46B4-9995-E4570907E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1" y="3124089"/>
            <a:ext cx="5943600" cy="3348363"/>
          </a:xfrm>
          <a:prstGeom prst="rect">
            <a:avLst/>
          </a:prstGeom>
        </p:spPr>
      </p:pic>
      <p:pic>
        <p:nvPicPr>
          <p:cNvPr id="8" name="Picture 7" descr="Timeline&#10;&#10;Description automatically generated">
            <a:extLst>
              <a:ext uri="{FF2B5EF4-FFF2-40B4-BE49-F238E27FC236}">
                <a16:creationId xmlns:a16="http://schemas.microsoft.com/office/drawing/2014/main" id="{1E43891F-8560-49FD-A63C-775F91272A36}"/>
              </a:ext>
            </a:extLst>
          </p:cNvPr>
          <p:cNvPicPr>
            <a:picLocks noChangeAspect="1"/>
          </p:cNvPicPr>
          <p:nvPr/>
        </p:nvPicPr>
        <p:blipFill rotWithShape="1">
          <a:blip r:embed="rId3">
            <a:extLst>
              <a:ext uri="{28A0092B-C50C-407E-A947-70E740481C1C}">
                <a14:useLocalDpi xmlns:a14="http://schemas.microsoft.com/office/drawing/2010/main" val="0"/>
              </a:ext>
            </a:extLst>
          </a:blip>
          <a:srcRect l="42830" t="28094" r="47104" b="54712"/>
          <a:stretch/>
        </p:blipFill>
        <p:spPr>
          <a:xfrm>
            <a:off x="6172301" y="1325776"/>
            <a:ext cx="1600895" cy="1540484"/>
          </a:xfrm>
          <a:prstGeom prst="rect">
            <a:avLst/>
          </a:prstGeom>
        </p:spPr>
      </p:pic>
      <p:pic>
        <p:nvPicPr>
          <p:cNvPr id="10" name="Picture 9" descr="Timeline&#10;&#10;Description automatically generated">
            <a:extLst>
              <a:ext uri="{FF2B5EF4-FFF2-40B4-BE49-F238E27FC236}">
                <a16:creationId xmlns:a16="http://schemas.microsoft.com/office/drawing/2014/main" id="{C546129D-9756-4C4D-A786-D0359A227EE7}"/>
              </a:ext>
            </a:extLst>
          </p:cNvPr>
          <p:cNvPicPr>
            <a:picLocks noChangeAspect="1"/>
          </p:cNvPicPr>
          <p:nvPr/>
        </p:nvPicPr>
        <p:blipFill rotWithShape="1">
          <a:blip r:embed="rId3">
            <a:extLst>
              <a:ext uri="{28A0092B-C50C-407E-A947-70E740481C1C}">
                <a14:useLocalDpi xmlns:a14="http://schemas.microsoft.com/office/drawing/2010/main" val="0"/>
              </a:ext>
            </a:extLst>
          </a:blip>
          <a:srcRect l="53594" t="22720" r="30367" b="56264"/>
          <a:stretch/>
        </p:blipFill>
        <p:spPr>
          <a:xfrm>
            <a:off x="9452106" y="1301832"/>
            <a:ext cx="2116052" cy="1561995"/>
          </a:xfrm>
          <a:prstGeom prst="rect">
            <a:avLst/>
          </a:prstGeom>
        </p:spPr>
      </p:pic>
      <p:cxnSp>
        <p:nvCxnSpPr>
          <p:cNvPr id="11" name="Straight Connector 10">
            <a:extLst>
              <a:ext uri="{FF2B5EF4-FFF2-40B4-BE49-F238E27FC236}">
                <a16:creationId xmlns:a16="http://schemas.microsoft.com/office/drawing/2014/main" id="{35A2CCFE-0654-4ED2-870E-DEB14D97F2A9}"/>
              </a:ext>
            </a:extLst>
          </p:cNvPr>
          <p:cNvCxnSpPr>
            <a:cxnSpLocks/>
          </p:cNvCxnSpPr>
          <p:nvPr/>
        </p:nvCxnSpPr>
        <p:spPr>
          <a:xfrm>
            <a:off x="6166723" y="2866260"/>
            <a:ext cx="2394141" cy="1695303"/>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0FFD3D-0A1A-4EA3-A2BF-E597158EE284}"/>
              </a:ext>
            </a:extLst>
          </p:cNvPr>
          <p:cNvCxnSpPr>
            <a:cxnSpLocks/>
          </p:cNvCxnSpPr>
          <p:nvPr/>
        </p:nvCxnSpPr>
        <p:spPr>
          <a:xfrm>
            <a:off x="7773196" y="1382494"/>
            <a:ext cx="1329508" cy="2692795"/>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5DADCB-BD7B-4C7F-A8D9-1EEC399DD573}"/>
              </a:ext>
            </a:extLst>
          </p:cNvPr>
          <p:cNvCxnSpPr>
            <a:cxnSpLocks/>
          </p:cNvCxnSpPr>
          <p:nvPr/>
        </p:nvCxnSpPr>
        <p:spPr>
          <a:xfrm flipV="1">
            <a:off x="9221591" y="1325776"/>
            <a:ext cx="230515" cy="2546898"/>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090A2A-CADA-4A68-9A9E-0289C1838232}"/>
              </a:ext>
            </a:extLst>
          </p:cNvPr>
          <p:cNvCxnSpPr>
            <a:cxnSpLocks/>
          </p:cNvCxnSpPr>
          <p:nvPr/>
        </p:nvCxnSpPr>
        <p:spPr>
          <a:xfrm flipH="1">
            <a:off x="10158939" y="2887770"/>
            <a:ext cx="1409219" cy="1673793"/>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44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5F717964-2AB9-4AB9-85F8-D6ECFCB90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33" y="269730"/>
            <a:ext cx="10242934" cy="5765310"/>
          </a:xfrm>
          <a:prstGeom prst="rect">
            <a:avLst/>
          </a:prstGeom>
        </p:spPr>
      </p:pic>
    </p:spTree>
    <p:extLst>
      <p:ext uri="{BB962C8B-B14F-4D97-AF65-F5344CB8AC3E}">
        <p14:creationId xmlns:p14="http://schemas.microsoft.com/office/powerpoint/2010/main" val="2673224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wnload Mobile Cell Phone In Hand Png Transparent - Black Hands Holding  Phone | Transparent PNG Download #2366779 - Vippng">
            <a:extLst>
              <a:ext uri="{FF2B5EF4-FFF2-40B4-BE49-F238E27FC236}">
                <a16:creationId xmlns:a16="http://schemas.microsoft.com/office/drawing/2014/main" id="{B42E81E5-D26F-43E4-BE3C-95919D30BC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107" t="3355" r="16043" b="21169"/>
          <a:stretch/>
        </p:blipFill>
        <p:spPr bwMode="auto">
          <a:xfrm>
            <a:off x="0" y="0"/>
            <a:ext cx="530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a:extLst>
              <a:ext uri="{FF2B5EF4-FFF2-40B4-BE49-F238E27FC236}">
                <a16:creationId xmlns:a16="http://schemas.microsoft.com/office/drawing/2014/main" id="{3F6F21A7-E572-46E7-BA57-049D29CBB7CE}"/>
              </a:ext>
            </a:extLst>
          </p:cNvPr>
          <p:cNvSpPr txBox="1">
            <a:spLocks/>
          </p:cNvSpPr>
          <p:nvPr/>
        </p:nvSpPr>
        <p:spPr bwMode="auto">
          <a:xfrm>
            <a:off x="4705351" y="1590667"/>
            <a:ext cx="7486650" cy="494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5F5F5F"/>
              </a:buClr>
              <a:buSzPct val="60000"/>
              <a:buFont typeface="Wingdings" pitchFamily="2" charset="2"/>
              <a:buChar char="§"/>
              <a:defRPr sz="2900" kern="1200">
                <a:solidFill>
                  <a:srgbClr val="5F5F5F"/>
                </a:solidFill>
                <a:latin typeface="+mn-lt"/>
                <a:ea typeface="+mn-ea"/>
                <a:cs typeface="+mn-cs"/>
              </a:defRPr>
            </a:lvl1pPr>
            <a:lvl2pPr marL="639763" indent="-273050" algn="l" rtl="0" eaLnBrk="1" fontAlgn="base" hangingPunct="1">
              <a:spcBef>
                <a:spcPts val="550"/>
              </a:spcBef>
              <a:spcAft>
                <a:spcPct val="0"/>
              </a:spcAft>
              <a:buClr>
                <a:srgbClr val="5F5F5F"/>
              </a:buClr>
              <a:buSzPct val="70000"/>
              <a:buFont typeface="Wingdings" pitchFamily="2" charset="2"/>
              <a:buChar char="§"/>
              <a:defRPr sz="2600" kern="1200">
                <a:solidFill>
                  <a:srgbClr val="5F5F5F"/>
                </a:solidFill>
                <a:latin typeface="+mn-lt"/>
                <a:ea typeface="+mn-ea"/>
                <a:cs typeface="+mn-cs"/>
              </a:defRPr>
            </a:lvl2pPr>
            <a:lvl3pPr marL="914400" indent="-228600" algn="l" rtl="0" eaLnBrk="1" fontAlgn="base" hangingPunct="1">
              <a:spcBef>
                <a:spcPts val="500"/>
              </a:spcBef>
              <a:spcAft>
                <a:spcPct val="0"/>
              </a:spcAft>
              <a:buClr>
                <a:srgbClr val="5F5F5F"/>
              </a:buClr>
              <a:buSzPct val="75000"/>
              <a:buFont typeface="Wingdings" pitchFamily="2" charset="2"/>
              <a:buChar char="§"/>
              <a:defRPr sz="2300" kern="1200">
                <a:solidFill>
                  <a:srgbClr val="5F5F5F"/>
                </a:solidFill>
                <a:latin typeface="+mn-lt"/>
                <a:ea typeface="+mn-ea"/>
                <a:cs typeface="+mn-cs"/>
              </a:defRPr>
            </a:lvl3pPr>
            <a:lvl4pPr marL="1371600" indent="-228600" algn="l" rtl="0" eaLnBrk="1" fontAlgn="base" hangingPunct="1">
              <a:spcBef>
                <a:spcPts val="400"/>
              </a:spcBef>
              <a:spcAft>
                <a:spcPct val="0"/>
              </a:spcAft>
              <a:buClr>
                <a:srgbClr val="5F5F5F"/>
              </a:buClr>
              <a:buSzPct val="75000"/>
              <a:buFont typeface="Wingdings" pitchFamily="2" charset="2"/>
              <a:buChar char="§"/>
              <a:defRPr sz="2000" kern="1200">
                <a:solidFill>
                  <a:srgbClr val="5F5F5F"/>
                </a:solidFill>
                <a:latin typeface="+mn-lt"/>
                <a:ea typeface="+mn-ea"/>
                <a:cs typeface="+mn-cs"/>
              </a:defRPr>
            </a:lvl4pPr>
            <a:lvl5pPr marL="1828800" indent="-228600" algn="l" rtl="0" eaLnBrk="1" fontAlgn="base" hangingPunct="1">
              <a:spcBef>
                <a:spcPts val="400"/>
              </a:spcBef>
              <a:spcAft>
                <a:spcPct val="0"/>
              </a:spcAft>
              <a:buClr>
                <a:srgbClr val="5F5F5F"/>
              </a:buClr>
              <a:buSzPct val="65000"/>
              <a:buFont typeface="Wingdings" pitchFamily="2" charset="2"/>
              <a:buChar char="§"/>
              <a:defRPr sz="2000" kern="1200">
                <a:solidFill>
                  <a:srgbClr val="5F5F5F"/>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None/>
            </a:pPr>
            <a:endParaRPr lang="en-US" b="1" spc="600" dirty="0">
              <a:latin typeface="Avenir LT Std 65 Medium" panose="020B0603020203020204" pitchFamily="34" charset="0"/>
            </a:endParaRPr>
          </a:p>
          <a:p>
            <a:pPr marL="0" indent="0" algn="ctr">
              <a:buNone/>
            </a:pPr>
            <a:r>
              <a:rPr lang="en-US" b="1" spc="600" dirty="0">
                <a:latin typeface="Avenir LT Std 35 Light" panose="020B0402020203020204" pitchFamily="34" charset="0"/>
              </a:rPr>
              <a:t>LET’S SET UP OUR PHONES FOR POLLING QUESTIONS!</a:t>
            </a:r>
          </a:p>
          <a:p>
            <a:pPr marL="0" indent="0" algn="ctr">
              <a:buNone/>
            </a:pPr>
            <a:endParaRPr lang="en-US" sz="1800" b="1" spc="600" dirty="0">
              <a:latin typeface="Avenir LT Std 35 Light" panose="020B0402020203020204" pitchFamily="34" charset="0"/>
            </a:endParaRPr>
          </a:p>
          <a:p>
            <a:pPr marL="0" indent="0" algn="ctr">
              <a:buNone/>
            </a:pPr>
            <a:r>
              <a:rPr lang="en-US" sz="1800" b="1" spc="600" dirty="0">
                <a:latin typeface="Avenir LT Std 35 Light" panose="020B0402020203020204" pitchFamily="34" charset="0"/>
              </a:rPr>
              <a:t>(YOU SHOULD RECEIVE A CONFIRMATION TEXT)</a:t>
            </a:r>
          </a:p>
        </p:txBody>
      </p:sp>
      <p:grpSp>
        <p:nvGrpSpPr>
          <p:cNvPr id="7" name="Group 6">
            <a:extLst>
              <a:ext uri="{FF2B5EF4-FFF2-40B4-BE49-F238E27FC236}">
                <a16:creationId xmlns:a16="http://schemas.microsoft.com/office/drawing/2014/main" id="{75408F59-54B5-4428-BFB6-1C2CCA1ADC19}"/>
              </a:ext>
            </a:extLst>
          </p:cNvPr>
          <p:cNvGrpSpPr/>
          <p:nvPr/>
        </p:nvGrpSpPr>
        <p:grpSpPr>
          <a:xfrm>
            <a:off x="996461" y="925750"/>
            <a:ext cx="2800932" cy="4861254"/>
            <a:chOff x="228599" y="902970"/>
            <a:chExt cx="1988874" cy="3451860"/>
          </a:xfrm>
        </p:grpSpPr>
        <p:pic>
          <p:nvPicPr>
            <p:cNvPr id="8" name="Picture 4" descr="Image result for blank phone screen text">
              <a:extLst>
                <a:ext uri="{FF2B5EF4-FFF2-40B4-BE49-F238E27FC236}">
                  <a16:creationId xmlns:a16="http://schemas.microsoft.com/office/drawing/2014/main" id="{62790E48-1B5F-4522-9286-8E16BBCC42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28599" y="902970"/>
              <a:ext cx="1931671" cy="34518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a16="http://schemas.microsoft.com/office/drawing/2014/main" id="{83A03403-8CC3-4FEC-96E4-CD3B51232EA9}"/>
                </a:ext>
              </a:extLst>
            </p:cNvPr>
            <p:cNvSpPr txBox="1">
              <a:spLocks/>
            </p:cNvSpPr>
            <p:nvPr/>
          </p:nvSpPr>
          <p:spPr bwMode="auto">
            <a:xfrm>
              <a:off x="408243" y="1203258"/>
              <a:ext cx="1729066" cy="329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ts val="700"/>
                </a:spcBef>
                <a:spcAft>
                  <a:spcPct val="0"/>
                </a:spcAft>
                <a:buClr>
                  <a:srgbClr val="7E9CA7"/>
                </a:buClr>
                <a:buSzPct val="100000"/>
                <a:buFont typeface="+mj-lt"/>
                <a:buNone/>
                <a:defRPr sz="4000" b="0" kern="1200">
                  <a:solidFill>
                    <a:srgbClr val="292929"/>
                  </a:solidFill>
                  <a:latin typeface="+mn-lt"/>
                  <a:ea typeface="+mn-ea"/>
                  <a:cs typeface="+mn-cs"/>
                </a:defRPr>
              </a:lvl1pPr>
              <a:lvl2pPr marL="639763" indent="-273050" algn="l" rtl="0" eaLnBrk="1" fontAlgn="base" hangingPunct="1">
                <a:spcBef>
                  <a:spcPts val="550"/>
                </a:spcBef>
                <a:spcAft>
                  <a:spcPct val="0"/>
                </a:spcAft>
                <a:buClr>
                  <a:srgbClr val="5F5F5F"/>
                </a:buClr>
                <a:buSzPct val="70000"/>
                <a:buFont typeface="Wingdings" pitchFamily="2" charset="2"/>
                <a:buNone/>
                <a:defRPr sz="1800" kern="1200">
                  <a:solidFill>
                    <a:schemeClr val="tx1">
                      <a:tint val="75000"/>
                    </a:schemeClr>
                  </a:solidFill>
                  <a:latin typeface="+mn-lt"/>
                  <a:ea typeface="+mn-ea"/>
                  <a:cs typeface="+mn-cs"/>
                </a:defRPr>
              </a:lvl2pPr>
              <a:lvl3pPr marL="914400" indent="-228600" algn="l" rtl="0" eaLnBrk="1" fontAlgn="base" hangingPunct="1">
                <a:spcBef>
                  <a:spcPts val="500"/>
                </a:spcBef>
                <a:spcAft>
                  <a:spcPct val="0"/>
                </a:spcAft>
                <a:buClr>
                  <a:srgbClr val="5F5F5F"/>
                </a:buClr>
                <a:buSzPct val="75000"/>
                <a:buFont typeface="Wingdings" pitchFamily="2" charset="2"/>
                <a:buNone/>
                <a:defRPr sz="1600" kern="1200">
                  <a:solidFill>
                    <a:schemeClr val="tx1">
                      <a:tint val="75000"/>
                    </a:schemeClr>
                  </a:solidFill>
                  <a:latin typeface="+mn-lt"/>
                  <a:ea typeface="+mn-ea"/>
                  <a:cs typeface="+mn-cs"/>
                </a:defRPr>
              </a:lvl3pPr>
              <a:lvl4pPr marL="1371600" indent="-228600" algn="l" rtl="0" eaLnBrk="1" fontAlgn="base" hangingPunct="1">
                <a:spcBef>
                  <a:spcPts val="400"/>
                </a:spcBef>
                <a:spcAft>
                  <a:spcPct val="0"/>
                </a:spcAft>
                <a:buClr>
                  <a:srgbClr val="5F5F5F"/>
                </a:buClr>
                <a:buSzPct val="75000"/>
                <a:buFont typeface="Wingdings" pitchFamily="2" charset="2"/>
                <a:buNone/>
                <a:defRPr sz="1400" kern="1200">
                  <a:solidFill>
                    <a:schemeClr val="tx1">
                      <a:tint val="75000"/>
                    </a:schemeClr>
                  </a:solidFill>
                  <a:latin typeface="+mn-lt"/>
                  <a:ea typeface="+mn-ea"/>
                  <a:cs typeface="+mn-cs"/>
                </a:defRPr>
              </a:lvl4pPr>
              <a:lvl5pPr marL="1828800" indent="-228600" algn="l" rtl="0" eaLnBrk="1" fontAlgn="base" hangingPunct="1">
                <a:spcBef>
                  <a:spcPts val="400"/>
                </a:spcBef>
                <a:spcAft>
                  <a:spcPct val="0"/>
                </a:spcAft>
                <a:buClr>
                  <a:srgbClr val="5F5F5F"/>
                </a:buClr>
                <a:buSzPct val="65000"/>
                <a:buFont typeface="Wingdings" pitchFamily="2" charset="2"/>
                <a:buNone/>
                <a:defRPr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gn="l"/>
              <a:r>
                <a:rPr lang="en-US" sz="1400" b="1" dirty="0">
                  <a:latin typeface="Century Gothic" panose="020B0502020202020204" pitchFamily="34" charset="0"/>
                </a:rPr>
                <a:t>22333</a:t>
              </a:r>
              <a:endParaRPr lang="en-US" sz="1600" dirty="0">
                <a:latin typeface="Century Gothic" panose="020B0502020202020204" pitchFamily="34" charset="0"/>
              </a:endParaRPr>
            </a:p>
          </p:txBody>
        </p:sp>
        <p:sp>
          <p:nvSpPr>
            <p:cNvPr id="11" name="Text Placeholder 6">
              <a:extLst>
                <a:ext uri="{FF2B5EF4-FFF2-40B4-BE49-F238E27FC236}">
                  <a16:creationId xmlns:a16="http://schemas.microsoft.com/office/drawing/2014/main" id="{C1AD8316-8A03-4BEF-98FF-1EB6767FF1E2}"/>
                </a:ext>
              </a:extLst>
            </p:cNvPr>
            <p:cNvSpPr txBox="1">
              <a:spLocks/>
            </p:cNvSpPr>
            <p:nvPr/>
          </p:nvSpPr>
          <p:spPr bwMode="auto">
            <a:xfrm>
              <a:off x="488407" y="2779044"/>
              <a:ext cx="1729066" cy="218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ts val="700"/>
                </a:spcBef>
                <a:spcAft>
                  <a:spcPct val="0"/>
                </a:spcAft>
                <a:buClr>
                  <a:srgbClr val="7E9CA7"/>
                </a:buClr>
                <a:buSzPct val="100000"/>
                <a:buFont typeface="+mj-lt"/>
                <a:buNone/>
                <a:defRPr sz="4000" b="0" kern="1200">
                  <a:solidFill>
                    <a:srgbClr val="292929"/>
                  </a:solidFill>
                  <a:latin typeface="+mn-lt"/>
                  <a:ea typeface="+mn-ea"/>
                  <a:cs typeface="+mn-cs"/>
                </a:defRPr>
              </a:lvl1pPr>
              <a:lvl2pPr marL="639763" indent="-273050" algn="l" rtl="0" eaLnBrk="1" fontAlgn="base" hangingPunct="1">
                <a:spcBef>
                  <a:spcPts val="550"/>
                </a:spcBef>
                <a:spcAft>
                  <a:spcPct val="0"/>
                </a:spcAft>
                <a:buClr>
                  <a:srgbClr val="5F5F5F"/>
                </a:buClr>
                <a:buSzPct val="70000"/>
                <a:buFont typeface="Wingdings" pitchFamily="2" charset="2"/>
                <a:buNone/>
                <a:defRPr sz="1800" kern="1200">
                  <a:solidFill>
                    <a:schemeClr val="tx1">
                      <a:tint val="75000"/>
                    </a:schemeClr>
                  </a:solidFill>
                  <a:latin typeface="+mn-lt"/>
                  <a:ea typeface="+mn-ea"/>
                  <a:cs typeface="+mn-cs"/>
                </a:defRPr>
              </a:lvl2pPr>
              <a:lvl3pPr marL="914400" indent="-228600" algn="l" rtl="0" eaLnBrk="1" fontAlgn="base" hangingPunct="1">
                <a:spcBef>
                  <a:spcPts val="500"/>
                </a:spcBef>
                <a:spcAft>
                  <a:spcPct val="0"/>
                </a:spcAft>
                <a:buClr>
                  <a:srgbClr val="5F5F5F"/>
                </a:buClr>
                <a:buSzPct val="75000"/>
                <a:buFont typeface="Wingdings" pitchFamily="2" charset="2"/>
                <a:buNone/>
                <a:defRPr sz="1600" kern="1200">
                  <a:solidFill>
                    <a:schemeClr val="tx1">
                      <a:tint val="75000"/>
                    </a:schemeClr>
                  </a:solidFill>
                  <a:latin typeface="+mn-lt"/>
                  <a:ea typeface="+mn-ea"/>
                  <a:cs typeface="+mn-cs"/>
                </a:defRPr>
              </a:lvl3pPr>
              <a:lvl4pPr marL="1371600" indent="-228600" algn="l" rtl="0" eaLnBrk="1" fontAlgn="base" hangingPunct="1">
                <a:spcBef>
                  <a:spcPts val="400"/>
                </a:spcBef>
                <a:spcAft>
                  <a:spcPct val="0"/>
                </a:spcAft>
                <a:buClr>
                  <a:srgbClr val="5F5F5F"/>
                </a:buClr>
                <a:buSzPct val="75000"/>
                <a:buFont typeface="Wingdings" pitchFamily="2" charset="2"/>
                <a:buNone/>
                <a:defRPr sz="1400" kern="1200">
                  <a:solidFill>
                    <a:schemeClr val="tx1">
                      <a:tint val="75000"/>
                    </a:schemeClr>
                  </a:solidFill>
                  <a:latin typeface="+mn-lt"/>
                  <a:ea typeface="+mn-ea"/>
                  <a:cs typeface="+mn-cs"/>
                </a:defRPr>
              </a:lvl4pPr>
              <a:lvl5pPr marL="1828800" indent="-228600" algn="l" rtl="0" eaLnBrk="1" fontAlgn="base" hangingPunct="1">
                <a:spcBef>
                  <a:spcPts val="400"/>
                </a:spcBef>
                <a:spcAft>
                  <a:spcPct val="0"/>
                </a:spcAft>
                <a:buClr>
                  <a:srgbClr val="5F5F5F"/>
                </a:buClr>
                <a:buSzPct val="65000"/>
                <a:buFont typeface="Wingdings" pitchFamily="2" charset="2"/>
                <a:buNone/>
                <a:defRPr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gn="l"/>
              <a:r>
                <a:rPr lang="en-US" sz="1400" b="1" dirty="0">
                  <a:latin typeface="Century Gothic" panose="020B0502020202020204" pitchFamily="34" charset="0"/>
                </a:rPr>
                <a:t>CONCORDIA477</a:t>
              </a:r>
              <a:endParaRPr lang="en-US" sz="1400" dirty="0">
                <a:latin typeface="Century Gothic" panose="020B0502020202020204" pitchFamily="34" charset="0"/>
              </a:endParaRPr>
            </a:p>
          </p:txBody>
        </p:sp>
      </p:grpSp>
    </p:spTree>
    <p:extLst>
      <p:ext uri="{BB962C8B-B14F-4D97-AF65-F5344CB8AC3E}">
        <p14:creationId xmlns:p14="http://schemas.microsoft.com/office/powerpoint/2010/main" val="81116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77223-D749-4B70-9D35-80BAF3AC851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23107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3A36A8-F307-4CEE-9BF1-76667C7FC03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71778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3E016C-DD3C-481F-9C01-79ADFE28FCC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3015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2AF181-8BE9-4216-9604-4A5E7201EF95}"/>
              </a:ext>
            </a:extLst>
          </p:cNvPr>
          <p:cNvSpPr/>
          <p:nvPr/>
        </p:nvSpPr>
        <p:spPr>
          <a:xfrm>
            <a:off x="-1" y="-1"/>
            <a:ext cx="12192001" cy="68580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1351507"/>
            <a:ext cx="12192000" cy="4154984"/>
          </a:xfrm>
          <a:prstGeom prst="rect">
            <a:avLst/>
          </a:prstGeom>
          <a:noFill/>
        </p:spPr>
        <p:txBody>
          <a:bodyPr wrap="square" rtlCol="0">
            <a:spAutoFit/>
          </a:bodyPr>
          <a:lstStyle/>
          <a:p>
            <a:pPr algn="ctr"/>
            <a:r>
              <a:rPr lang="en-US" sz="6600" spc="600" dirty="0">
                <a:solidFill>
                  <a:schemeClr val="bg1"/>
                </a:solidFill>
                <a:latin typeface="Avenir LT Std 55 Roman" panose="020B0503020203020204" pitchFamily="34" charset="0"/>
              </a:rPr>
              <a:t>LET’S TALK ABOUT </a:t>
            </a:r>
            <a:r>
              <a:rPr lang="en-US" sz="6600" b="1" spc="600" dirty="0">
                <a:solidFill>
                  <a:schemeClr val="bg1"/>
                </a:solidFill>
                <a:latin typeface="Avenir LT Std 65 Medium" panose="020B0603020203020204" pitchFamily="34" charset="0"/>
              </a:rPr>
              <a:t>FRENCH MARKET’S PROGRAMMING &amp; OPERATIONS.</a:t>
            </a:r>
          </a:p>
        </p:txBody>
      </p:sp>
    </p:spTree>
    <p:extLst>
      <p:ext uri="{BB962C8B-B14F-4D97-AF65-F5344CB8AC3E}">
        <p14:creationId xmlns:p14="http://schemas.microsoft.com/office/powerpoint/2010/main" val="3251306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6B974-479F-4FEA-BA67-41647D567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867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1524000" y="385548"/>
            <a:ext cx="9144000" cy="833652"/>
          </a:xfrm>
        </p:spPr>
        <p:txBody>
          <a:bodyPr>
            <a:normAutofit/>
          </a:bodyPr>
          <a:lstStyle/>
          <a:p>
            <a:r>
              <a:rPr lang="en-US" sz="4400" b="1" dirty="0">
                <a:solidFill>
                  <a:srgbClr val="4E5B31"/>
                </a:solidFill>
                <a:latin typeface="Avenir LT Std 55 Roman" panose="020B0503020203020204" pitchFamily="34" charset="0"/>
              </a:rPr>
              <a:t>Nexus: A Holistic Framework</a:t>
            </a:r>
            <a:endParaRPr lang="en-US" sz="4400" b="1" dirty="0">
              <a:solidFill>
                <a:srgbClr val="4E5B31"/>
              </a:solidFill>
              <a:latin typeface="Avenir LT Std" panose="020B0502020203020204" pitchFamily="34" charset="0"/>
            </a:endParaRPr>
          </a:p>
        </p:txBody>
      </p:sp>
      <p:pic>
        <p:nvPicPr>
          <p:cNvPr id="4" name="Picture 3" descr="Shape&#10;&#10;Description automatically generated">
            <a:extLst>
              <a:ext uri="{FF2B5EF4-FFF2-40B4-BE49-F238E27FC236}">
                <a16:creationId xmlns:a16="http://schemas.microsoft.com/office/drawing/2014/main" id="{22AB75F9-986A-4C7A-8D7C-CF9EBEA21B28}"/>
              </a:ext>
            </a:extLst>
          </p:cNvPr>
          <p:cNvPicPr>
            <a:picLocks noChangeAspect="1"/>
          </p:cNvPicPr>
          <p:nvPr/>
        </p:nvPicPr>
        <p:blipFill rotWithShape="1">
          <a:blip r:embed="rId3">
            <a:extLst>
              <a:ext uri="{28A0092B-C50C-407E-A947-70E740481C1C}">
                <a14:useLocalDpi xmlns:a14="http://schemas.microsoft.com/office/drawing/2010/main" val="0"/>
              </a:ext>
            </a:extLst>
          </a:blip>
          <a:srcRect r="14030"/>
          <a:stretch/>
        </p:blipFill>
        <p:spPr>
          <a:xfrm>
            <a:off x="5870818" y="1591589"/>
            <a:ext cx="6321182" cy="4757663"/>
          </a:xfrm>
          <a:prstGeom prst="rect">
            <a:avLst/>
          </a:prstGeom>
        </p:spPr>
      </p:pic>
      <p:sp>
        <p:nvSpPr>
          <p:cNvPr id="9" name="Subtitle 2">
            <a:extLst>
              <a:ext uri="{FF2B5EF4-FFF2-40B4-BE49-F238E27FC236}">
                <a16:creationId xmlns:a16="http://schemas.microsoft.com/office/drawing/2014/main" id="{EFCCD5EB-EF1D-474A-B772-0B125D16C073}"/>
              </a:ext>
            </a:extLst>
          </p:cNvPr>
          <p:cNvSpPr txBox="1">
            <a:spLocks/>
          </p:cNvSpPr>
          <p:nvPr/>
        </p:nvSpPr>
        <p:spPr>
          <a:xfrm>
            <a:off x="152399" y="1732547"/>
            <a:ext cx="7670801" cy="495701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00B0F0"/>
                </a:solidFill>
                <a:latin typeface="Avenir LT Std 55 Roman" panose="020B0503020203020204" pitchFamily="34" charset="0"/>
              </a:rPr>
              <a:t>Social</a:t>
            </a:r>
            <a:r>
              <a:rPr lang="en-US" sz="2800" dirty="0">
                <a:solidFill>
                  <a:schemeClr val="tx1">
                    <a:lumMod val="75000"/>
                    <a:lumOff val="25000"/>
                  </a:schemeClr>
                </a:solidFill>
                <a:latin typeface="Avenir LT Std 55 Roman" panose="020B0503020203020204" pitchFamily="34" charset="0"/>
              </a:rPr>
              <a:t>: Health &amp; Wellbeing</a:t>
            </a:r>
          </a:p>
          <a:p>
            <a:pPr algn="l"/>
            <a:endParaRPr lang="en-US" sz="2800" dirty="0">
              <a:solidFill>
                <a:schemeClr val="tx1">
                  <a:lumMod val="75000"/>
                  <a:lumOff val="25000"/>
                </a:schemeClr>
              </a:solidFill>
              <a:latin typeface="Avenir LT Std 55 Roman" panose="020B0503020203020204" pitchFamily="34" charset="0"/>
            </a:endParaRPr>
          </a:p>
          <a:p>
            <a:pPr algn="l"/>
            <a:r>
              <a:rPr lang="en-US" sz="2800" dirty="0">
                <a:solidFill>
                  <a:srgbClr val="7030A0"/>
                </a:solidFill>
                <a:latin typeface="Avenir LT Std 55 Roman" panose="020B0503020203020204" pitchFamily="34" charset="0"/>
              </a:rPr>
              <a:t>Educational</a:t>
            </a:r>
            <a:r>
              <a:rPr lang="en-US" sz="2800" dirty="0">
                <a:solidFill>
                  <a:schemeClr val="tx1">
                    <a:lumMod val="75000"/>
                    <a:lumOff val="25000"/>
                  </a:schemeClr>
                </a:solidFill>
                <a:latin typeface="Avenir LT Std 55 Roman" panose="020B0503020203020204" pitchFamily="34" charset="0"/>
              </a:rPr>
              <a:t>: Schools, Continued Learning</a:t>
            </a:r>
          </a:p>
          <a:p>
            <a:pPr algn="l"/>
            <a:endParaRPr lang="en-US" sz="2800" dirty="0">
              <a:solidFill>
                <a:schemeClr val="tx1">
                  <a:lumMod val="75000"/>
                  <a:lumOff val="25000"/>
                </a:schemeClr>
              </a:solidFill>
              <a:latin typeface="Avenir LT Std 55 Roman" panose="020B0503020203020204" pitchFamily="34" charset="0"/>
            </a:endParaRPr>
          </a:p>
          <a:p>
            <a:pPr algn="l"/>
            <a:r>
              <a:rPr lang="en-US" sz="2800" dirty="0">
                <a:solidFill>
                  <a:srgbClr val="FF0000"/>
                </a:solidFill>
                <a:latin typeface="Avenir LT Std 55 Roman" panose="020B0503020203020204" pitchFamily="34" charset="0"/>
              </a:rPr>
              <a:t>Cultural</a:t>
            </a:r>
            <a:r>
              <a:rPr lang="en-US" sz="2800" dirty="0">
                <a:solidFill>
                  <a:schemeClr val="tx1">
                    <a:lumMod val="75000"/>
                    <a:lumOff val="25000"/>
                  </a:schemeClr>
                </a:solidFill>
                <a:latin typeface="Avenir LT Std 55 Roman" panose="020B0503020203020204" pitchFamily="34" charset="0"/>
              </a:rPr>
              <a:t>: Traditions, Arts, Religion</a:t>
            </a:r>
          </a:p>
          <a:p>
            <a:pPr algn="l"/>
            <a:endParaRPr lang="en-US" sz="2800" dirty="0">
              <a:solidFill>
                <a:schemeClr val="tx1">
                  <a:lumMod val="75000"/>
                  <a:lumOff val="25000"/>
                </a:schemeClr>
              </a:solidFill>
              <a:latin typeface="Avenir LT Std 55 Roman" panose="020B0503020203020204" pitchFamily="34" charset="0"/>
            </a:endParaRPr>
          </a:p>
          <a:p>
            <a:pPr algn="l"/>
            <a:r>
              <a:rPr lang="en-US" sz="2800" dirty="0">
                <a:solidFill>
                  <a:srgbClr val="D86227"/>
                </a:solidFill>
                <a:latin typeface="Avenir LT Std 55 Roman" panose="020B0503020203020204" pitchFamily="34" charset="0"/>
              </a:rPr>
              <a:t>Organizational</a:t>
            </a:r>
            <a:r>
              <a:rPr lang="en-US" sz="2800" dirty="0">
                <a:solidFill>
                  <a:schemeClr val="tx1">
                    <a:lumMod val="75000"/>
                    <a:lumOff val="25000"/>
                  </a:schemeClr>
                </a:solidFill>
                <a:latin typeface="Avenir LT Std 55 Roman" panose="020B0503020203020204" pitchFamily="34" charset="0"/>
              </a:rPr>
              <a:t>: Partnerships &amp; Leadership</a:t>
            </a:r>
          </a:p>
          <a:p>
            <a:pPr algn="l"/>
            <a:endParaRPr lang="en-US" sz="2800" dirty="0">
              <a:solidFill>
                <a:schemeClr val="tx1">
                  <a:lumMod val="75000"/>
                  <a:lumOff val="25000"/>
                </a:schemeClr>
              </a:solidFill>
              <a:latin typeface="Avenir LT Std 55 Roman" panose="020B0503020203020204" pitchFamily="34" charset="0"/>
            </a:endParaRPr>
          </a:p>
          <a:p>
            <a:pPr algn="l"/>
            <a:r>
              <a:rPr lang="en-US" sz="2800" dirty="0">
                <a:solidFill>
                  <a:schemeClr val="accent4">
                    <a:lumMod val="60000"/>
                    <a:lumOff val="40000"/>
                  </a:schemeClr>
                </a:solidFill>
                <a:latin typeface="Avenir LT Std 55 Roman" panose="020B0503020203020204" pitchFamily="34" charset="0"/>
              </a:rPr>
              <a:t>Economic</a:t>
            </a:r>
            <a:r>
              <a:rPr lang="en-US" sz="2800" dirty="0">
                <a:solidFill>
                  <a:schemeClr val="tx1">
                    <a:lumMod val="75000"/>
                    <a:lumOff val="25000"/>
                  </a:schemeClr>
                </a:solidFill>
                <a:latin typeface="Avenir LT Std 55 Roman" panose="020B0503020203020204" pitchFamily="34" charset="0"/>
              </a:rPr>
              <a:t>: Finance &amp; Business</a:t>
            </a:r>
          </a:p>
          <a:p>
            <a:pPr algn="l"/>
            <a:endParaRPr lang="en-US" sz="2800" dirty="0">
              <a:solidFill>
                <a:schemeClr val="tx1">
                  <a:lumMod val="75000"/>
                  <a:lumOff val="25000"/>
                </a:schemeClr>
              </a:solidFill>
              <a:latin typeface="Avenir LT Std 55 Roman" panose="020B0503020203020204" pitchFamily="34" charset="0"/>
            </a:endParaRPr>
          </a:p>
          <a:p>
            <a:pPr algn="l"/>
            <a:r>
              <a:rPr lang="en-US" sz="2800" dirty="0">
                <a:solidFill>
                  <a:schemeClr val="accent6"/>
                </a:solidFill>
                <a:latin typeface="Avenir LT Std 55 Roman" panose="020B0503020203020204" pitchFamily="34" charset="0"/>
              </a:rPr>
              <a:t>Physical</a:t>
            </a:r>
            <a:r>
              <a:rPr lang="en-US" sz="2800" dirty="0">
                <a:solidFill>
                  <a:schemeClr val="tx1">
                    <a:lumMod val="75000"/>
                    <a:lumOff val="25000"/>
                  </a:schemeClr>
                </a:solidFill>
                <a:latin typeface="Avenir LT Std 55 Roman" panose="020B0503020203020204" pitchFamily="34" charset="0"/>
              </a:rPr>
              <a:t>: Natural &amp; Built Environment</a:t>
            </a:r>
          </a:p>
        </p:txBody>
      </p:sp>
    </p:spTree>
    <p:extLst>
      <p:ext uri="{BB962C8B-B14F-4D97-AF65-F5344CB8AC3E}">
        <p14:creationId xmlns:p14="http://schemas.microsoft.com/office/powerpoint/2010/main" val="169566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2AF181-8BE9-4216-9604-4A5E7201EF95}"/>
              </a:ext>
            </a:extLst>
          </p:cNvPr>
          <p:cNvSpPr/>
          <p:nvPr/>
        </p:nvSpPr>
        <p:spPr>
          <a:xfrm>
            <a:off x="-1" y="-1"/>
            <a:ext cx="12192001" cy="68580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2875001"/>
            <a:ext cx="12192000" cy="1107996"/>
          </a:xfrm>
          <a:prstGeom prst="rect">
            <a:avLst/>
          </a:prstGeom>
          <a:noFill/>
        </p:spPr>
        <p:txBody>
          <a:bodyPr wrap="square" rtlCol="0">
            <a:spAutoFit/>
          </a:bodyPr>
          <a:lstStyle/>
          <a:p>
            <a:pPr algn="ctr"/>
            <a:r>
              <a:rPr lang="en-US" sz="6600" b="1" spc="600" dirty="0">
                <a:solidFill>
                  <a:schemeClr val="bg1"/>
                </a:solidFill>
                <a:latin typeface="Avenir LT Std 65 Medium" panose="020B0603020203020204" pitchFamily="34" charset="0"/>
              </a:rPr>
              <a:t>BREAKOUT ROOMS</a:t>
            </a:r>
          </a:p>
        </p:txBody>
      </p:sp>
    </p:spTree>
    <p:extLst>
      <p:ext uri="{BB962C8B-B14F-4D97-AF65-F5344CB8AC3E}">
        <p14:creationId xmlns:p14="http://schemas.microsoft.com/office/powerpoint/2010/main" val="242158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5918" y="5688147"/>
            <a:ext cx="12203836" cy="757913"/>
          </a:xfrm>
        </p:spPr>
        <p:txBody>
          <a:bodyPr>
            <a:normAutofit/>
          </a:bodyPr>
          <a:lstStyle/>
          <a:p>
            <a:r>
              <a:rPr lang="en-US" sz="4000" b="1" i="1" dirty="0">
                <a:solidFill>
                  <a:srgbClr val="4E5B31"/>
                </a:solidFill>
                <a:latin typeface="Avenir LT Std 55 Roman" panose="020B0503020203020204" pitchFamily="34" charset="0"/>
              </a:rPr>
              <a:t>Thanks for joining us! </a:t>
            </a:r>
          </a:p>
        </p:txBody>
      </p:sp>
      <p:pic>
        <p:nvPicPr>
          <p:cNvPr id="4" name="Picture 3" descr="Logo&#10;&#10;Description automatically generated">
            <a:extLst>
              <a:ext uri="{FF2B5EF4-FFF2-40B4-BE49-F238E27FC236}">
                <a16:creationId xmlns:a16="http://schemas.microsoft.com/office/drawing/2014/main" id="{0B100F8F-C43F-42FA-A9F3-FB0EFD4EF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984" y="1510246"/>
            <a:ext cx="9288667" cy="3837507"/>
          </a:xfrm>
          <a:prstGeom prst="rect">
            <a:avLst/>
          </a:prstGeom>
        </p:spPr>
      </p:pic>
    </p:spTree>
    <p:extLst>
      <p:ext uri="{BB962C8B-B14F-4D97-AF65-F5344CB8AC3E}">
        <p14:creationId xmlns:p14="http://schemas.microsoft.com/office/powerpoint/2010/main" val="2379438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1524000" y="385548"/>
            <a:ext cx="9144000" cy="833652"/>
          </a:xfrm>
        </p:spPr>
        <p:txBody>
          <a:bodyPr>
            <a:normAutofit/>
          </a:bodyPr>
          <a:lstStyle/>
          <a:p>
            <a:r>
              <a:rPr lang="en-US" sz="4400" b="1" dirty="0">
                <a:solidFill>
                  <a:srgbClr val="4E5B31"/>
                </a:solidFill>
                <a:latin typeface="Avenir LT Std 55 Roman" panose="020B0503020203020204" pitchFamily="34" charset="0"/>
              </a:rPr>
              <a:t>Breakout Room Activities</a:t>
            </a:r>
            <a:endParaRPr lang="en-US" sz="4400" b="1" dirty="0">
              <a:solidFill>
                <a:srgbClr val="4E5B31"/>
              </a:solidFill>
              <a:latin typeface="Avenir LT Std" panose="020B0502020203020204" pitchFamily="34" charset="0"/>
            </a:endParaRPr>
          </a:p>
        </p:txBody>
      </p:sp>
      <p:sp>
        <p:nvSpPr>
          <p:cNvPr id="9" name="Subtitle 2">
            <a:extLst>
              <a:ext uri="{FF2B5EF4-FFF2-40B4-BE49-F238E27FC236}">
                <a16:creationId xmlns:a16="http://schemas.microsoft.com/office/drawing/2014/main" id="{EFCCD5EB-EF1D-474A-B772-0B125D16C073}"/>
              </a:ext>
            </a:extLst>
          </p:cNvPr>
          <p:cNvSpPr txBox="1">
            <a:spLocks/>
          </p:cNvSpPr>
          <p:nvPr/>
        </p:nvSpPr>
        <p:spPr>
          <a:xfrm>
            <a:off x="152400" y="1219200"/>
            <a:ext cx="5253789" cy="4697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arenR"/>
            </a:pPr>
            <a:r>
              <a:rPr lang="en-US" sz="2800" dirty="0">
                <a:solidFill>
                  <a:schemeClr val="tx1">
                    <a:lumMod val="75000"/>
                    <a:lumOff val="25000"/>
                  </a:schemeClr>
                </a:solidFill>
                <a:latin typeface="Avenir LT Std 55 Roman" panose="020B0503020203020204" pitchFamily="34" charset="0"/>
              </a:rPr>
              <a:t>With your group, brainstorm program ideas for the French Market sheds. </a:t>
            </a:r>
          </a:p>
          <a:p>
            <a:pPr marL="514350" indent="-514350" algn="l">
              <a:buFont typeface="+mj-lt"/>
              <a:buAutoNum type="arabicParenR"/>
            </a:pPr>
            <a:r>
              <a:rPr lang="en-US" sz="2800" dirty="0">
                <a:solidFill>
                  <a:schemeClr val="tx1">
                    <a:lumMod val="75000"/>
                    <a:lumOff val="25000"/>
                  </a:schemeClr>
                </a:solidFill>
                <a:latin typeface="Avenir LT Std 55 Roman" panose="020B0503020203020204" pitchFamily="34" charset="0"/>
              </a:rPr>
              <a:t>Sort your program ideas by Nexus category and place them within the appropriate category on the jam-board. </a:t>
            </a:r>
          </a:p>
          <a:p>
            <a:pPr marL="514350" indent="-514350" algn="l">
              <a:buFont typeface="+mj-lt"/>
              <a:buAutoNum type="arabicParenR"/>
            </a:pPr>
            <a:r>
              <a:rPr lang="en-US" sz="2800" dirty="0">
                <a:solidFill>
                  <a:schemeClr val="tx1">
                    <a:lumMod val="75000"/>
                    <a:lumOff val="25000"/>
                  </a:schemeClr>
                </a:solidFill>
                <a:latin typeface="Avenir LT Std 55 Roman" panose="020B0503020203020204" pitchFamily="34" charset="0"/>
              </a:rPr>
              <a:t>As a group, identify your top 3 priority programs to discuss further. </a:t>
            </a:r>
          </a:p>
        </p:txBody>
      </p:sp>
      <p:pic>
        <p:nvPicPr>
          <p:cNvPr id="4" name="Picture 3">
            <a:extLst>
              <a:ext uri="{FF2B5EF4-FFF2-40B4-BE49-F238E27FC236}">
                <a16:creationId xmlns:a16="http://schemas.microsoft.com/office/drawing/2014/main" id="{49E56671-7844-4B97-91E2-C36E01DD17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66012" y="1359569"/>
            <a:ext cx="6051176" cy="3429000"/>
          </a:xfrm>
          <a:prstGeom prst="rect">
            <a:avLst/>
          </a:prstGeom>
        </p:spPr>
      </p:pic>
    </p:spTree>
    <p:extLst>
      <p:ext uri="{BB962C8B-B14F-4D97-AF65-F5344CB8AC3E}">
        <p14:creationId xmlns:p14="http://schemas.microsoft.com/office/powerpoint/2010/main" val="2494857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193C6920-2C7B-4106-984A-8F05A2C622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036" y="-7974"/>
            <a:ext cx="12161096" cy="6865974"/>
          </a:xfrm>
          <a:prstGeom prst="rect">
            <a:avLst/>
          </a:prstGeom>
        </p:spPr>
      </p:pic>
      <p:grpSp>
        <p:nvGrpSpPr>
          <p:cNvPr id="3" name="Group 2">
            <a:extLst>
              <a:ext uri="{FF2B5EF4-FFF2-40B4-BE49-F238E27FC236}">
                <a16:creationId xmlns:a16="http://schemas.microsoft.com/office/drawing/2014/main" id="{7EA1CA75-6B53-463B-B968-762CF9D2A3C9}"/>
              </a:ext>
            </a:extLst>
          </p:cNvPr>
          <p:cNvGrpSpPr/>
          <p:nvPr/>
        </p:nvGrpSpPr>
        <p:grpSpPr>
          <a:xfrm>
            <a:off x="10405010" y="4609453"/>
            <a:ext cx="868521" cy="699911"/>
            <a:chOff x="10405010" y="4609453"/>
            <a:chExt cx="868521" cy="699911"/>
          </a:xfrm>
        </p:grpSpPr>
        <p:sp>
          <p:nvSpPr>
            <p:cNvPr id="68" name="Rectangle 67">
              <a:extLst>
                <a:ext uri="{FF2B5EF4-FFF2-40B4-BE49-F238E27FC236}">
                  <a16:creationId xmlns:a16="http://schemas.microsoft.com/office/drawing/2014/main" id="{5A9A2E3E-22E0-4C07-BDA7-2EB4A35A9A3F}"/>
                </a:ext>
              </a:extLst>
            </p:cNvPr>
            <p:cNvSpPr/>
            <p:nvPr/>
          </p:nvSpPr>
          <p:spPr>
            <a:xfrm>
              <a:off x="10415577" y="460945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B47336C-01D0-456B-98D3-36F16D640F4D}"/>
                </a:ext>
              </a:extLst>
            </p:cNvPr>
            <p:cNvSpPr txBox="1"/>
            <p:nvPr/>
          </p:nvSpPr>
          <p:spPr>
            <a:xfrm>
              <a:off x="10405010" y="4759353"/>
              <a:ext cx="868521" cy="400110"/>
            </a:xfrm>
            <a:prstGeom prst="rect">
              <a:avLst/>
            </a:prstGeom>
            <a:noFill/>
          </p:spPr>
          <p:txBody>
            <a:bodyPr wrap="square" rtlCol="0">
              <a:spAutoFit/>
            </a:bodyPr>
            <a:lstStyle/>
            <a:p>
              <a:r>
                <a:rPr lang="en-US" sz="1000" dirty="0"/>
                <a:t>PROGRAM IDEA</a:t>
              </a:r>
            </a:p>
          </p:txBody>
        </p:sp>
      </p:grpSp>
      <p:grpSp>
        <p:nvGrpSpPr>
          <p:cNvPr id="58" name="Group 57">
            <a:extLst>
              <a:ext uri="{FF2B5EF4-FFF2-40B4-BE49-F238E27FC236}">
                <a16:creationId xmlns:a16="http://schemas.microsoft.com/office/drawing/2014/main" id="{69A482C9-73C3-4FC9-A777-A758830D4672}"/>
              </a:ext>
            </a:extLst>
          </p:cNvPr>
          <p:cNvGrpSpPr/>
          <p:nvPr/>
        </p:nvGrpSpPr>
        <p:grpSpPr>
          <a:xfrm>
            <a:off x="8356077" y="5283155"/>
            <a:ext cx="868521" cy="699911"/>
            <a:chOff x="10405010" y="4609453"/>
            <a:chExt cx="868521" cy="699911"/>
          </a:xfrm>
        </p:grpSpPr>
        <p:sp>
          <p:nvSpPr>
            <p:cNvPr id="61" name="Rectangle 60">
              <a:extLst>
                <a:ext uri="{FF2B5EF4-FFF2-40B4-BE49-F238E27FC236}">
                  <a16:creationId xmlns:a16="http://schemas.microsoft.com/office/drawing/2014/main" id="{8250B238-D9C3-420C-8F7C-9ED9B0E5904D}"/>
                </a:ext>
              </a:extLst>
            </p:cNvPr>
            <p:cNvSpPr/>
            <p:nvPr/>
          </p:nvSpPr>
          <p:spPr>
            <a:xfrm>
              <a:off x="10415577" y="460945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2549AFD-C4AA-44D7-8422-E13D21D76329}"/>
                </a:ext>
              </a:extLst>
            </p:cNvPr>
            <p:cNvSpPr txBox="1"/>
            <p:nvPr/>
          </p:nvSpPr>
          <p:spPr>
            <a:xfrm>
              <a:off x="10405010" y="4759353"/>
              <a:ext cx="868521" cy="400110"/>
            </a:xfrm>
            <a:prstGeom prst="rect">
              <a:avLst/>
            </a:prstGeom>
            <a:noFill/>
          </p:spPr>
          <p:txBody>
            <a:bodyPr wrap="square" rtlCol="0">
              <a:spAutoFit/>
            </a:bodyPr>
            <a:lstStyle/>
            <a:p>
              <a:r>
                <a:rPr lang="en-US" sz="1000" dirty="0"/>
                <a:t>PROGRAM IDEA</a:t>
              </a:r>
            </a:p>
          </p:txBody>
        </p:sp>
      </p:grpSp>
      <p:grpSp>
        <p:nvGrpSpPr>
          <p:cNvPr id="63" name="Group 62">
            <a:extLst>
              <a:ext uri="{FF2B5EF4-FFF2-40B4-BE49-F238E27FC236}">
                <a16:creationId xmlns:a16="http://schemas.microsoft.com/office/drawing/2014/main" id="{9B222E71-49BC-4D72-AB4A-BD4D387A815F}"/>
              </a:ext>
            </a:extLst>
          </p:cNvPr>
          <p:cNvGrpSpPr/>
          <p:nvPr/>
        </p:nvGrpSpPr>
        <p:grpSpPr>
          <a:xfrm>
            <a:off x="1193277" y="1538830"/>
            <a:ext cx="868521" cy="699911"/>
            <a:chOff x="10405010" y="4609453"/>
            <a:chExt cx="868521" cy="699911"/>
          </a:xfrm>
        </p:grpSpPr>
        <p:sp>
          <p:nvSpPr>
            <p:cNvPr id="64" name="Rectangle 63">
              <a:extLst>
                <a:ext uri="{FF2B5EF4-FFF2-40B4-BE49-F238E27FC236}">
                  <a16:creationId xmlns:a16="http://schemas.microsoft.com/office/drawing/2014/main" id="{BC931E71-1C49-4C14-935A-BA2E15C1471B}"/>
                </a:ext>
              </a:extLst>
            </p:cNvPr>
            <p:cNvSpPr/>
            <p:nvPr/>
          </p:nvSpPr>
          <p:spPr>
            <a:xfrm>
              <a:off x="10415577" y="460945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6C6B91E-80CE-41A7-B1DC-12C8E813A766}"/>
                </a:ext>
              </a:extLst>
            </p:cNvPr>
            <p:cNvSpPr txBox="1"/>
            <p:nvPr/>
          </p:nvSpPr>
          <p:spPr>
            <a:xfrm>
              <a:off x="10405010" y="4759353"/>
              <a:ext cx="868521" cy="400110"/>
            </a:xfrm>
            <a:prstGeom prst="rect">
              <a:avLst/>
            </a:prstGeom>
            <a:noFill/>
          </p:spPr>
          <p:txBody>
            <a:bodyPr wrap="square" rtlCol="0">
              <a:spAutoFit/>
            </a:bodyPr>
            <a:lstStyle/>
            <a:p>
              <a:r>
                <a:rPr lang="en-US" sz="1000" dirty="0"/>
                <a:t>PROGRAM IDEA</a:t>
              </a:r>
            </a:p>
          </p:txBody>
        </p:sp>
      </p:grpSp>
      <p:grpSp>
        <p:nvGrpSpPr>
          <p:cNvPr id="81" name="Group 80">
            <a:extLst>
              <a:ext uri="{FF2B5EF4-FFF2-40B4-BE49-F238E27FC236}">
                <a16:creationId xmlns:a16="http://schemas.microsoft.com/office/drawing/2014/main" id="{A9E5D67E-DCDD-4BEE-90D9-BE44003D4990}"/>
              </a:ext>
            </a:extLst>
          </p:cNvPr>
          <p:cNvGrpSpPr/>
          <p:nvPr/>
        </p:nvGrpSpPr>
        <p:grpSpPr>
          <a:xfrm>
            <a:off x="1469494" y="2438796"/>
            <a:ext cx="868521" cy="699911"/>
            <a:chOff x="10405010" y="4609453"/>
            <a:chExt cx="868521" cy="699911"/>
          </a:xfrm>
        </p:grpSpPr>
        <p:sp>
          <p:nvSpPr>
            <p:cNvPr id="82" name="Rectangle 81">
              <a:extLst>
                <a:ext uri="{FF2B5EF4-FFF2-40B4-BE49-F238E27FC236}">
                  <a16:creationId xmlns:a16="http://schemas.microsoft.com/office/drawing/2014/main" id="{7BD58C2E-0C24-4AB9-8D03-F71DF247B716}"/>
                </a:ext>
              </a:extLst>
            </p:cNvPr>
            <p:cNvSpPr/>
            <p:nvPr/>
          </p:nvSpPr>
          <p:spPr>
            <a:xfrm>
              <a:off x="10415577" y="460945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17093982-C752-4E80-87D9-70E1E5D79F1B}"/>
                </a:ext>
              </a:extLst>
            </p:cNvPr>
            <p:cNvSpPr txBox="1"/>
            <p:nvPr/>
          </p:nvSpPr>
          <p:spPr>
            <a:xfrm>
              <a:off x="10405010" y="4759353"/>
              <a:ext cx="868521" cy="400110"/>
            </a:xfrm>
            <a:prstGeom prst="rect">
              <a:avLst/>
            </a:prstGeom>
            <a:noFill/>
          </p:spPr>
          <p:txBody>
            <a:bodyPr wrap="square" rtlCol="0">
              <a:spAutoFit/>
            </a:bodyPr>
            <a:lstStyle/>
            <a:p>
              <a:r>
                <a:rPr lang="en-US" sz="1000" dirty="0"/>
                <a:t>PROGRAM IDEA</a:t>
              </a:r>
            </a:p>
          </p:txBody>
        </p:sp>
      </p:grpSp>
      <p:grpSp>
        <p:nvGrpSpPr>
          <p:cNvPr id="84" name="Group 83">
            <a:extLst>
              <a:ext uri="{FF2B5EF4-FFF2-40B4-BE49-F238E27FC236}">
                <a16:creationId xmlns:a16="http://schemas.microsoft.com/office/drawing/2014/main" id="{407BCBFF-1345-4C79-81E3-B237224DF875}"/>
              </a:ext>
            </a:extLst>
          </p:cNvPr>
          <p:cNvGrpSpPr/>
          <p:nvPr/>
        </p:nvGrpSpPr>
        <p:grpSpPr>
          <a:xfrm>
            <a:off x="3755855" y="1180685"/>
            <a:ext cx="868521" cy="699911"/>
            <a:chOff x="10405010" y="4609453"/>
            <a:chExt cx="868521" cy="699911"/>
          </a:xfrm>
        </p:grpSpPr>
        <p:sp>
          <p:nvSpPr>
            <p:cNvPr id="85" name="Rectangle 84">
              <a:extLst>
                <a:ext uri="{FF2B5EF4-FFF2-40B4-BE49-F238E27FC236}">
                  <a16:creationId xmlns:a16="http://schemas.microsoft.com/office/drawing/2014/main" id="{8237D1CE-7A5F-456F-AD1A-0ECECE04B6F1}"/>
                </a:ext>
              </a:extLst>
            </p:cNvPr>
            <p:cNvSpPr/>
            <p:nvPr/>
          </p:nvSpPr>
          <p:spPr>
            <a:xfrm>
              <a:off x="10415577" y="460945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590CFF7C-BC7C-42F3-B813-F041C96A06D4}"/>
                </a:ext>
              </a:extLst>
            </p:cNvPr>
            <p:cNvSpPr txBox="1"/>
            <p:nvPr/>
          </p:nvSpPr>
          <p:spPr>
            <a:xfrm>
              <a:off x="10405010" y="4759353"/>
              <a:ext cx="868521" cy="400110"/>
            </a:xfrm>
            <a:prstGeom prst="rect">
              <a:avLst/>
            </a:prstGeom>
            <a:noFill/>
          </p:spPr>
          <p:txBody>
            <a:bodyPr wrap="square" rtlCol="0">
              <a:spAutoFit/>
            </a:bodyPr>
            <a:lstStyle/>
            <a:p>
              <a:r>
                <a:rPr lang="en-US" sz="1000" dirty="0"/>
                <a:t>PROGRAM IDEA</a:t>
              </a:r>
            </a:p>
          </p:txBody>
        </p:sp>
      </p:grpSp>
      <p:grpSp>
        <p:nvGrpSpPr>
          <p:cNvPr id="87" name="Group 86">
            <a:extLst>
              <a:ext uri="{FF2B5EF4-FFF2-40B4-BE49-F238E27FC236}">
                <a16:creationId xmlns:a16="http://schemas.microsoft.com/office/drawing/2014/main" id="{C1916752-D54D-45BB-A698-31BBD20DD1BE}"/>
              </a:ext>
            </a:extLst>
          </p:cNvPr>
          <p:cNvGrpSpPr/>
          <p:nvPr/>
        </p:nvGrpSpPr>
        <p:grpSpPr>
          <a:xfrm>
            <a:off x="7934682" y="524978"/>
            <a:ext cx="868521" cy="699911"/>
            <a:chOff x="10405010" y="4609453"/>
            <a:chExt cx="868521" cy="699911"/>
          </a:xfrm>
        </p:grpSpPr>
        <p:sp>
          <p:nvSpPr>
            <p:cNvPr id="88" name="Rectangle 87">
              <a:extLst>
                <a:ext uri="{FF2B5EF4-FFF2-40B4-BE49-F238E27FC236}">
                  <a16:creationId xmlns:a16="http://schemas.microsoft.com/office/drawing/2014/main" id="{C7583FE7-28D6-40F8-91A8-D82C8BF07E2A}"/>
                </a:ext>
              </a:extLst>
            </p:cNvPr>
            <p:cNvSpPr/>
            <p:nvPr/>
          </p:nvSpPr>
          <p:spPr>
            <a:xfrm>
              <a:off x="10415577" y="460945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3BFAC996-8489-4FE6-9E6C-2BB9E12F43C8}"/>
                </a:ext>
              </a:extLst>
            </p:cNvPr>
            <p:cNvSpPr txBox="1"/>
            <p:nvPr/>
          </p:nvSpPr>
          <p:spPr>
            <a:xfrm>
              <a:off x="10405010" y="4759353"/>
              <a:ext cx="868521" cy="400110"/>
            </a:xfrm>
            <a:prstGeom prst="rect">
              <a:avLst/>
            </a:prstGeom>
            <a:noFill/>
          </p:spPr>
          <p:txBody>
            <a:bodyPr wrap="square" rtlCol="0">
              <a:spAutoFit/>
            </a:bodyPr>
            <a:lstStyle/>
            <a:p>
              <a:r>
                <a:rPr lang="en-US" sz="1000" dirty="0"/>
                <a:t>PROGRAM IDEA</a:t>
              </a:r>
            </a:p>
          </p:txBody>
        </p:sp>
      </p:grpSp>
      <p:grpSp>
        <p:nvGrpSpPr>
          <p:cNvPr id="93" name="Group 92">
            <a:extLst>
              <a:ext uri="{FF2B5EF4-FFF2-40B4-BE49-F238E27FC236}">
                <a16:creationId xmlns:a16="http://schemas.microsoft.com/office/drawing/2014/main" id="{911C4F17-E4E6-4500-A8D9-7A9699B8A791}"/>
              </a:ext>
            </a:extLst>
          </p:cNvPr>
          <p:cNvGrpSpPr/>
          <p:nvPr/>
        </p:nvGrpSpPr>
        <p:grpSpPr>
          <a:xfrm>
            <a:off x="3391096" y="5527415"/>
            <a:ext cx="868521" cy="699911"/>
            <a:chOff x="10405010" y="4609453"/>
            <a:chExt cx="868521" cy="699911"/>
          </a:xfrm>
        </p:grpSpPr>
        <p:sp>
          <p:nvSpPr>
            <p:cNvPr id="94" name="Rectangle 93">
              <a:extLst>
                <a:ext uri="{FF2B5EF4-FFF2-40B4-BE49-F238E27FC236}">
                  <a16:creationId xmlns:a16="http://schemas.microsoft.com/office/drawing/2014/main" id="{A3E1857B-C8E9-4053-BAA5-F546E3DBB1A7}"/>
                </a:ext>
              </a:extLst>
            </p:cNvPr>
            <p:cNvSpPr/>
            <p:nvPr/>
          </p:nvSpPr>
          <p:spPr>
            <a:xfrm>
              <a:off x="10415577" y="460945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7C4B6898-D4F2-459C-AB6E-B0F5BFBA76C9}"/>
                </a:ext>
              </a:extLst>
            </p:cNvPr>
            <p:cNvSpPr txBox="1"/>
            <p:nvPr/>
          </p:nvSpPr>
          <p:spPr>
            <a:xfrm>
              <a:off x="10405010" y="4759353"/>
              <a:ext cx="868521" cy="400110"/>
            </a:xfrm>
            <a:prstGeom prst="rect">
              <a:avLst/>
            </a:prstGeom>
            <a:noFill/>
          </p:spPr>
          <p:txBody>
            <a:bodyPr wrap="square" rtlCol="0">
              <a:spAutoFit/>
            </a:bodyPr>
            <a:lstStyle/>
            <a:p>
              <a:r>
                <a:rPr lang="en-US" sz="1000" dirty="0"/>
                <a:t>PROGRAM IDEA</a:t>
              </a:r>
            </a:p>
          </p:txBody>
        </p:sp>
      </p:grpSp>
      <p:grpSp>
        <p:nvGrpSpPr>
          <p:cNvPr id="96" name="Group 95">
            <a:extLst>
              <a:ext uri="{FF2B5EF4-FFF2-40B4-BE49-F238E27FC236}">
                <a16:creationId xmlns:a16="http://schemas.microsoft.com/office/drawing/2014/main" id="{2B5A33DB-160D-4826-8C22-5B28600D1A4A}"/>
              </a:ext>
            </a:extLst>
          </p:cNvPr>
          <p:cNvGrpSpPr/>
          <p:nvPr/>
        </p:nvGrpSpPr>
        <p:grpSpPr>
          <a:xfrm>
            <a:off x="2335654" y="5633110"/>
            <a:ext cx="868521" cy="699911"/>
            <a:chOff x="10405010" y="4609453"/>
            <a:chExt cx="868521" cy="699911"/>
          </a:xfrm>
        </p:grpSpPr>
        <p:sp>
          <p:nvSpPr>
            <p:cNvPr id="97" name="Rectangle 96">
              <a:extLst>
                <a:ext uri="{FF2B5EF4-FFF2-40B4-BE49-F238E27FC236}">
                  <a16:creationId xmlns:a16="http://schemas.microsoft.com/office/drawing/2014/main" id="{681BB1EF-18B3-4C83-A7CD-B46B4770F81D}"/>
                </a:ext>
              </a:extLst>
            </p:cNvPr>
            <p:cNvSpPr/>
            <p:nvPr/>
          </p:nvSpPr>
          <p:spPr>
            <a:xfrm>
              <a:off x="10415577" y="460945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6A2313E9-7B31-4C4F-AB36-A5A6B7375B35}"/>
                </a:ext>
              </a:extLst>
            </p:cNvPr>
            <p:cNvSpPr txBox="1"/>
            <p:nvPr/>
          </p:nvSpPr>
          <p:spPr>
            <a:xfrm>
              <a:off x="10405010" y="4759353"/>
              <a:ext cx="868521" cy="400110"/>
            </a:xfrm>
            <a:prstGeom prst="rect">
              <a:avLst/>
            </a:prstGeom>
            <a:noFill/>
          </p:spPr>
          <p:txBody>
            <a:bodyPr wrap="square" rtlCol="0">
              <a:spAutoFit/>
            </a:bodyPr>
            <a:lstStyle/>
            <a:p>
              <a:r>
                <a:rPr lang="en-US" sz="1000" dirty="0"/>
                <a:t>PROGRAM IDEA</a:t>
              </a:r>
            </a:p>
          </p:txBody>
        </p:sp>
      </p:grpSp>
      <p:pic>
        <p:nvPicPr>
          <p:cNvPr id="99" name="Picture 98">
            <a:extLst>
              <a:ext uri="{FF2B5EF4-FFF2-40B4-BE49-F238E27FC236}">
                <a16:creationId xmlns:a16="http://schemas.microsoft.com/office/drawing/2014/main" id="{106B5717-67D5-48FC-B769-6816B4FA2EA2}"/>
              </a:ext>
            </a:extLst>
          </p:cNvPr>
          <p:cNvPicPr>
            <a:picLocks noChangeAspect="1"/>
          </p:cNvPicPr>
          <p:nvPr/>
        </p:nvPicPr>
        <p:blipFill rotWithShape="1">
          <a:blip r:embed="rId4">
            <a:extLst>
              <a:ext uri="{28A0092B-C50C-407E-A947-70E740481C1C}">
                <a14:useLocalDpi xmlns:a14="http://schemas.microsoft.com/office/drawing/2010/main" val="0"/>
              </a:ext>
            </a:extLst>
          </a:blip>
          <a:srcRect l="36321" t="17435" r="52273" b="65891"/>
          <a:stretch/>
        </p:blipFill>
        <p:spPr>
          <a:xfrm>
            <a:off x="4476900" y="1180685"/>
            <a:ext cx="1382007" cy="1144826"/>
          </a:xfrm>
          <a:prstGeom prst="rect">
            <a:avLst/>
          </a:prstGeom>
        </p:spPr>
      </p:pic>
      <p:sp>
        <p:nvSpPr>
          <p:cNvPr id="4" name="Freeform: Shape 3">
            <a:extLst>
              <a:ext uri="{FF2B5EF4-FFF2-40B4-BE49-F238E27FC236}">
                <a16:creationId xmlns:a16="http://schemas.microsoft.com/office/drawing/2014/main" id="{C7088AA7-2011-4B16-8480-D1CC1FB3F00D}"/>
              </a:ext>
            </a:extLst>
          </p:cNvPr>
          <p:cNvSpPr/>
          <p:nvPr/>
        </p:nvSpPr>
        <p:spPr>
          <a:xfrm>
            <a:off x="3603093" y="1045438"/>
            <a:ext cx="1174044" cy="1083734"/>
          </a:xfrm>
          <a:custGeom>
            <a:avLst/>
            <a:gdLst>
              <a:gd name="connsiteX0" fmla="*/ 632177 w 1174044"/>
              <a:gd name="connsiteY0" fmla="*/ 0 h 1083734"/>
              <a:gd name="connsiteX1" fmla="*/ 270933 w 1174044"/>
              <a:gd name="connsiteY1" fmla="*/ 11289 h 1083734"/>
              <a:gd name="connsiteX2" fmla="*/ 203200 w 1174044"/>
              <a:gd name="connsiteY2" fmla="*/ 33867 h 1083734"/>
              <a:gd name="connsiteX3" fmla="*/ 135466 w 1174044"/>
              <a:gd name="connsiteY3" fmla="*/ 90311 h 1083734"/>
              <a:gd name="connsiteX4" fmla="*/ 124177 w 1174044"/>
              <a:gd name="connsiteY4" fmla="*/ 124178 h 1083734"/>
              <a:gd name="connsiteX5" fmla="*/ 79022 w 1174044"/>
              <a:gd name="connsiteY5" fmla="*/ 191911 h 1083734"/>
              <a:gd name="connsiteX6" fmla="*/ 67733 w 1174044"/>
              <a:gd name="connsiteY6" fmla="*/ 225778 h 1083734"/>
              <a:gd name="connsiteX7" fmla="*/ 45155 w 1174044"/>
              <a:gd name="connsiteY7" fmla="*/ 259645 h 1083734"/>
              <a:gd name="connsiteX8" fmla="*/ 33866 w 1174044"/>
              <a:gd name="connsiteY8" fmla="*/ 327378 h 1083734"/>
              <a:gd name="connsiteX9" fmla="*/ 22577 w 1174044"/>
              <a:gd name="connsiteY9" fmla="*/ 361245 h 1083734"/>
              <a:gd name="connsiteX10" fmla="*/ 11289 w 1174044"/>
              <a:gd name="connsiteY10" fmla="*/ 790222 h 1083734"/>
              <a:gd name="connsiteX11" fmla="*/ 0 w 1174044"/>
              <a:gd name="connsiteY11" fmla="*/ 824089 h 1083734"/>
              <a:gd name="connsiteX12" fmla="*/ 11289 w 1174044"/>
              <a:gd name="connsiteY12" fmla="*/ 857956 h 1083734"/>
              <a:gd name="connsiteX13" fmla="*/ 79022 w 1174044"/>
              <a:gd name="connsiteY13" fmla="*/ 891822 h 1083734"/>
              <a:gd name="connsiteX14" fmla="*/ 112889 w 1174044"/>
              <a:gd name="connsiteY14" fmla="*/ 914400 h 1083734"/>
              <a:gd name="connsiteX15" fmla="*/ 146755 w 1174044"/>
              <a:gd name="connsiteY15" fmla="*/ 948267 h 1083734"/>
              <a:gd name="connsiteX16" fmla="*/ 214489 w 1174044"/>
              <a:gd name="connsiteY16" fmla="*/ 970845 h 1083734"/>
              <a:gd name="connsiteX17" fmla="*/ 304800 w 1174044"/>
              <a:gd name="connsiteY17" fmla="*/ 1016000 h 1083734"/>
              <a:gd name="connsiteX18" fmla="*/ 372533 w 1174044"/>
              <a:gd name="connsiteY18" fmla="*/ 1038578 h 1083734"/>
              <a:gd name="connsiteX19" fmla="*/ 462844 w 1174044"/>
              <a:gd name="connsiteY19" fmla="*/ 1049867 h 1083734"/>
              <a:gd name="connsiteX20" fmla="*/ 508000 w 1174044"/>
              <a:gd name="connsiteY20" fmla="*/ 1061156 h 1083734"/>
              <a:gd name="connsiteX21" fmla="*/ 677333 w 1174044"/>
              <a:gd name="connsiteY21" fmla="*/ 1072445 h 1083734"/>
              <a:gd name="connsiteX22" fmla="*/ 722489 w 1174044"/>
              <a:gd name="connsiteY22" fmla="*/ 1083734 h 1083734"/>
              <a:gd name="connsiteX23" fmla="*/ 925689 w 1174044"/>
              <a:gd name="connsiteY23" fmla="*/ 1061156 h 1083734"/>
              <a:gd name="connsiteX24" fmla="*/ 959555 w 1174044"/>
              <a:gd name="connsiteY24" fmla="*/ 1038578 h 1083734"/>
              <a:gd name="connsiteX25" fmla="*/ 982133 w 1174044"/>
              <a:gd name="connsiteY25" fmla="*/ 1004711 h 1083734"/>
              <a:gd name="connsiteX26" fmla="*/ 1016000 w 1174044"/>
              <a:gd name="connsiteY26" fmla="*/ 993422 h 1083734"/>
              <a:gd name="connsiteX27" fmla="*/ 1038577 w 1174044"/>
              <a:gd name="connsiteY27" fmla="*/ 914400 h 1083734"/>
              <a:gd name="connsiteX28" fmla="*/ 1061155 w 1174044"/>
              <a:gd name="connsiteY28" fmla="*/ 880534 h 1083734"/>
              <a:gd name="connsiteX29" fmla="*/ 1083733 w 1174044"/>
              <a:gd name="connsiteY29" fmla="*/ 812800 h 1083734"/>
              <a:gd name="connsiteX30" fmla="*/ 1128889 w 1174044"/>
              <a:gd name="connsiteY30" fmla="*/ 745067 h 1083734"/>
              <a:gd name="connsiteX31" fmla="*/ 1162755 w 1174044"/>
              <a:gd name="connsiteY31" fmla="*/ 643467 h 1083734"/>
              <a:gd name="connsiteX32" fmla="*/ 1174044 w 1174044"/>
              <a:gd name="connsiteY32" fmla="*/ 609600 h 1083734"/>
              <a:gd name="connsiteX33" fmla="*/ 1162755 w 1174044"/>
              <a:gd name="connsiteY33" fmla="*/ 383822 h 1083734"/>
              <a:gd name="connsiteX34" fmla="*/ 1151466 w 1174044"/>
              <a:gd name="connsiteY34" fmla="*/ 349956 h 1083734"/>
              <a:gd name="connsiteX35" fmla="*/ 1106311 w 1174044"/>
              <a:gd name="connsiteY35" fmla="*/ 282222 h 1083734"/>
              <a:gd name="connsiteX36" fmla="*/ 1083733 w 1174044"/>
              <a:gd name="connsiteY36" fmla="*/ 248356 h 1083734"/>
              <a:gd name="connsiteX37" fmla="*/ 1038577 w 1174044"/>
              <a:gd name="connsiteY37" fmla="*/ 180622 h 1083734"/>
              <a:gd name="connsiteX38" fmla="*/ 970844 w 1174044"/>
              <a:gd name="connsiteY38" fmla="*/ 135467 h 1083734"/>
              <a:gd name="connsiteX39" fmla="*/ 903111 w 1174044"/>
              <a:gd name="connsiteY39" fmla="*/ 90311 h 1083734"/>
              <a:gd name="connsiteX40" fmla="*/ 869244 w 1174044"/>
              <a:gd name="connsiteY40" fmla="*/ 67734 h 1083734"/>
              <a:gd name="connsiteX41" fmla="*/ 835377 w 1174044"/>
              <a:gd name="connsiteY41" fmla="*/ 45156 h 1083734"/>
              <a:gd name="connsiteX42" fmla="*/ 801511 w 1174044"/>
              <a:gd name="connsiteY42" fmla="*/ 33867 h 1083734"/>
              <a:gd name="connsiteX43" fmla="*/ 767644 w 1174044"/>
              <a:gd name="connsiteY43" fmla="*/ 11289 h 1083734"/>
              <a:gd name="connsiteX44" fmla="*/ 553155 w 1174044"/>
              <a:gd name="connsiteY44" fmla="*/ 11289 h 108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74044" h="1083734">
                <a:moveTo>
                  <a:pt x="632177" y="0"/>
                </a:moveTo>
                <a:cubicBezTo>
                  <a:pt x="511762" y="3763"/>
                  <a:pt x="391033" y="1807"/>
                  <a:pt x="270933" y="11289"/>
                </a:cubicBezTo>
                <a:cubicBezTo>
                  <a:pt x="247208" y="13162"/>
                  <a:pt x="223002" y="20666"/>
                  <a:pt x="203200" y="33867"/>
                </a:cubicBezTo>
                <a:cubicBezTo>
                  <a:pt x="156049" y="65301"/>
                  <a:pt x="178927" y="46851"/>
                  <a:pt x="135466" y="90311"/>
                </a:cubicBezTo>
                <a:cubicBezTo>
                  <a:pt x="131703" y="101600"/>
                  <a:pt x="129956" y="113776"/>
                  <a:pt x="124177" y="124178"/>
                </a:cubicBezTo>
                <a:cubicBezTo>
                  <a:pt x="110999" y="147898"/>
                  <a:pt x="79022" y="191911"/>
                  <a:pt x="79022" y="191911"/>
                </a:cubicBezTo>
                <a:cubicBezTo>
                  <a:pt x="75259" y="203200"/>
                  <a:pt x="73055" y="215135"/>
                  <a:pt x="67733" y="225778"/>
                </a:cubicBezTo>
                <a:cubicBezTo>
                  <a:pt x="61665" y="237913"/>
                  <a:pt x="49446" y="246774"/>
                  <a:pt x="45155" y="259645"/>
                </a:cubicBezTo>
                <a:cubicBezTo>
                  <a:pt x="37917" y="281359"/>
                  <a:pt x="38831" y="305034"/>
                  <a:pt x="33866" y="327378"/>
                </a:cubicBezTo>
                <a:cubicBezTo>
                  <a:pt x="31285" y="338994"/>
                  <a:pt x="26340" y="349956"/>
                  <a:pt x="22577" y="361245"/>
                </a:cubicBezTo>
                <a:cubicBezTo>
                  <a:pt x="18814" y="504237"/>
                  <a:pt x="18258" y="647350"/>
                  <a:pt x="11289" y="790222"/>
                </a:cubicBezTo>
                <a:cubicBezTo>
                  <a:pt x="10709" y="802108"/>
                  <a:pt x="0" y="812189"/>
                  <a:pt x="0" y="824089"/>
                </a:cubicBezTo>
                <a:cubicBezTo>
                  <a:pt x="0" y="835989"/>
                  <a:pt x="3855" y="848664"/>
                  <a:pt x="11289" y="857956"/>
                </a:cubicBezTo>
                <a:cubicBezTo>
                  <a:pt x="27206" y="877852"/>
                  <a:pt x="56710" y="884385"/>
                  <a:pt x="79022" y="891822"/>
                </a:cubicBezTo>
                <a:cubicBezTo>
                  <a:pt x="90311" y="899348"/>
                  <a:pt x="102466" y="905714"/>
                  <a:pt x="112889" y="914400"/>
                </a:cubicBezTo>
                <a:cubicBezTo>
                  <a:pt x="125153" y="924621"/>
                  <a:pt x="132799" y="940514"/>
                  <a:pt x="146755" y="948267"/>
                </a:cubicBezTo>
                <a:cubicBezTo>
                  <a:pt x="167559" y="959825"/>
                  <a:pt x="214489" y="970845"/>
                  <a:pt x="214489" y="970845"/>
                </a:cubicBezTo>
                <a:cubicBezTo>
                  <a:pt x="267922" y="1024278"/>
                  <a:pt x="225490" y="994370"/>
                  <a:pt x="304800" y="1016000"/>
                </a:cubicBezTo>
                <a:cubicBezTo>
                  <a:pt x="327760" y="1022262"/>
                  <a:pt x="348918" y="1035626"/>
                  <a:pt x="372533" y="1038578"/>
                </a:cubicBezTo>
                <a:cubicBezTo>
                  <a:pt x="402637" y="1042341"/>
                  <a:pt x="432919" y="1044879"/>
                  <a:pt x="462844" y="1049867"/>
                </a:cubicBezTo>
                <a:cubicBezTo>
                  <a:pt x="478148" y="1052418"/>
                  <a:pt x="492570" y="1059532"/>
                  <a:pt x="508000" y="1061156"/>
                </a:cubicBezTo>
                <a:cubicBezTo>
                  <a:pt x="564259" y="1067078"/>
                  <a:pt x="620889" y="1068682"/>
                  <a:pt x="677333" y="1072445"/>
                </a:cubicBezTo>
                <a:cubicBezTo>
                  <a:pt x="692385" y="1076208"/>
                  <a:pt x="706974" y="1083734"/>
                  <a:pt x="722489" y="1083734"/>
                </a:cubicBezTo>
                <a:cubicBezTo>
                  <a:pt x="846431" y="1083734"/>
                  <a:pt x="843858" y="1081614"/>
                  <a:pt x="925689" y="1061156"/>
                </a:cubicBezTo>
                <a:cubicBezTo>
                  <a:pt x="936978" y="1053630"/>
                  <a:pt x="949961" y="1048172"/>
                  <a:pt x="959555" y="1038578"/>
                </a:cubicBezTo>
                <a:cubicBezTo>
                  <a:pt x="969149" y="1028984"/>
                  <a:pt x="971538" y="1013187"/>
                  <a:pt x="982133" y="1004711"/>
                </a:cubicBezTo>
                <a:cubicBezTo>
                  <a:pt x="991425" y="997277"/>
                  <a:pt x="1004711" y="997185"/>
                  <a:pt x="1016000" y="993422"/>
                </a:cubicBezTo>
                <a:cubicBezTo>
                  <a:pt x="1019615" y="978962"/>
                  <a:pt x="1030482" y="930589"/>
                  <a:pt x="1038577" y="914400"/>
                </a:cubicBezTo>
                <a:cubicBezTo>
                  <a:pt x="1044644" y="902265"/>
                  <a:pt x="1053629" y="891823"/>
                  <a:pt x="1061155" y="880534"/>
                </a:cubicBezTo>
                <a:cubicBezTo>
                  <a:pt x="1068681" y="857956"/>
                  <a:pt x="1070531" y="832602"/>
                  <a:pt x="1083733" y="812800"/>
                </a:cubicBezTo>
                <a:lnTo>
                  <a:pt x="1128889" y="745067"/>
                </a:lnTo>
                <a:lnTo>
                  <a:pt x="1162755" y="643467"/>
                </a:lnTo>
                <a:lnTo>
                  <a:pt x="1174044" y="609600"/>
                </a:lnTo>
                <a:cubicBezTo>
                  <a:pt x="1170281" y="534341"/>
                  <a:pt x="1169283" y="458892"/>
                  <a:pt x="1162755" y="383822"/>
                </a:cubicBezTo>
                <a:cubicBezTo>
                  <a:pt x="1161724" y="371967"/>
                  <a:pt x="1157245" y="360358"/>
                  <a:pt x="1151466" y="349956"/>
                </a:cubicBezTo>
                <a:cubicBezTo>
                  <a:pt x="1138288" y="326236"/>
                  <a:pt x="1121363" y="304800"/>
                  <a:pt x="1106311" y="282222"/>
                </a:cubicBezTo>
                <a:lnTo>
                  <a:pt x="1083733" y="248356"/>
                </a:lnTo>
                <a:cubicBezTo>
                  <a:pt x="1070547" y="208798"/>
                  <a:pt x="1076630" y="210219"/>
                  <a:pt x="1038577" y="180622"/>
                </a:cubicBezTo>
                <a:cubicBezTo>
                  <a:pt x="1017158" y="163963"/>
                  <a:pt x="993422" y="150519"/>
                  <a:pt x="970844" y="135467"/>
                </a:cubicBezTo>
                <a:lnTo>
                  <a:pt x="903111" y="90311"/>
                </a:lnTo>
                <a:lnTo>
                  <a:pt x="869244" y="67734"/>
                </a:lnTo>
                <a:cubicBezTo>
                  <a:pt x="857955" y="60208"/>
                  <a:pt x="848248" y="49447"/>
                  <a:pt x="835377" y="45156"/>
                </a:cubicBezTo>
                <a:cubicBezTo>
                  <a:pt x="824088" y="41393"/>
                  <a:pt x="812154" y="39189"/>
                  <a:pt x="801511" y="33867"/>
                </a:cubicBezTo>
                <a:cubicBezTo>
                  <a:pt x="789376" y="27799"/>
                  <a:pt x="781156" y="12517"/>
                  <a:pt x="767644" y="11289"/>
                </a:cubicBezTo>
                <a:cubicBezTo>
                  <a:pt x="696441" y="4816"/>
                  <a:pt x="624651" y="11289"/>
                  <a:pt x="553155" y="11289"/>
                </a:cubicBezTo>
              </a:path>
            </a:pathLst>
          </a:custGeom>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4662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1524000" y="385548"/>
            <a:ext cx="9144000" cy="833652"/>
          </a:xfrm>
        </p:spPr>
        <p:txBody>
          <a:bodyPr>
            <a:normAutofit/>
          </a:bodyPr>
          <a:lstStyle/>
          <a:p>
            <a:r>
              <a:rPr lang="en-US" sz="4400" b="1">
                <a:solidFill>
                  <a:srgbClr val="4E5B31"/>
                </a:solidFill>
                <a:latin typeface="Avenir LT Std 55 Roman" panose="020B0503020203020204" pitchFamily="34" charset="0"/>
              </a:rPr>
              <a:t>Breakout Room Activities</a:t>
            </a:r>
            <a:endParaRPr lang="en-US" sz="4400" b="1" dirty="0">
              <a:solidFill>
                <a:srgbClr val="4E5B31"/>
              </a:solidFill>
              <a:latin typeface="Avenir LT Std" panose="020B0502020203020204" pitchFamily="34" charset="0"/>
            </a:endParaRPr>
          </a:p>
        </p:txBody>
      </p:sp>
      <p:sp>
        <p:nvSpPr>
          <p:cNvPr id="9" name="Subtitle 2">
            <a:extLst>
              <a:ext uri="{FF2B5EF4-FFF2-40B4-BE49-F238E27FC236}">
                <a16:creationId xmlns:a16="http://schemas.microsoft.com/office/drawing/2014/main" id="{EFCCD5EB-EF1D-474A-B772-0B125D16C073}"/>
              </a:ext>
            </a:extLst>
          </p:cNvPr>
          <p:cNvSpPr txBox="1">
            <a:spLocks/>
          </p:cNvSpPr>
          <p:nvPr/>
        </p:nvSpPr>
        <p:spPr>
          <a:xfrm>
            <a:off x="152400" y="1219200"/>
            <a:ext cx="5253789" cy="54703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arenR"/>
            </a:pPr>
            <a:r>
              <a:rPr lang="en-US" sz="2800" dirty="0">
                <a:solidFill>
                  <a:schemeClr val="tx1">
                    <a:lumMod val="75000"/>
                    <a:lumOff val="25000"/>
                  </a:schemeClr>
                </a:solidFill>
                <a:latin typeface="Avenir LT Std 55 Roman" panose="020B0503020203020204" pitchFamily="34" charset="0"/>
              </a:rPr>
              <a:t>As a group, select one of your top 3 priority programs and type it into the center hexagon.</a:t>
            </a:r>
          </a:p>
          <a:p>
            <a:pPr marL="514350" indent="-514350" algn="l">
              <a:buFont typeface="+mj-lt"/>
              <a:buAutoNum type="arabicParenR"/>
            </a:pPr>
            <a:r>
              <a:rPr lang="en-US" sz="2800" dirty="0">
                <a:solidFill>
                  <a:schemeClr val="tx1">
                    <a:lumMod val="75000"/>
                    <a:lumOff val="25000"/>
                  </a:schemeClr>
                </a:solidFill>
                <a:latin typeface="Avenir LT Std 55 Roman" panose="020B0503020203020204" pitchFamily="34" charset="0"/>
              </a:rPr>
              <a:t>Discuss &amp; write what opportunities are created by this program within each category. Also identify specific resources and partnerships that would be necessary to implement this program successfully. </a:t>
            </a:r>
          </a:p>
        </p:txBody>
      </p:sp>
      <p:pic>
        <p:nvPicPr>
          <p:cNvPr id="4" name="Picture 3">
            <a:extLst>
              <a:ext uri="{FF2B5EF4-FFF2-40B4-BE49-F238E27FC236}">
                <a16:creationId xmlns:a16="http://schemas.microsoft.com/office/drawing/2014/main" id="{AEBA04E7-DFF0-4065-B0B9-F229125CC4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1483" y="1219200"/>
            <a:ext cx="6342171" cy="3585412"/>
          </a:xfrm>
          <a:prstGeom prst="rect">
            <a:avLst/>
          </a:prstGeom>
        </p:spPr>
      </p:pic>
    </p:spTree>
    <p:extLst>
      <p:ext uri="{BB962C8B-B14F-4D97-AF65-F5344CB8AC3E}">
        <p14:creationId xmlns:p14="http://schemas.microsoft.com/office/powerpoint/2010/main" val="280646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Diagram&#10;&#10;Description automatically generated">
            <a:extLst>
              <a:ext uri="{FF2B5EF4-FFF2-40B4-BE49-F238E27FC236}">
                <a16:creationId xmlns:a16="http://schemas.microsoft.com/office/drawing/2014/main" id="{2F4097F4-B717-4D9B-B7E0-90C2F4E10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 y="-4900"/>
            <a:ext cx="12200708" cy="6862900"/>
          </a:xfrm>
          <a:prstGeom prst="rect">
            <a:avLst/>
          </a:prstGeom>
        </p:spPr>
      </p:pic>
      <p:grpSp>
        <p:nvGrpSpPr>
          <p:cNvPr id="5" name="Group 4">
            <a:extLst>
              <a:ext uri="{FF2B5EF4-FFF2-40B4-BE49-F238E27FC236}">
                <a16:creationId xmlns:a16="http://schemas.microsoft.com/office/drawing/2014/main" id="{EA21A8AB-1362-4D10-880F-70B1F9A430B3}"/>
              </a:ext>
            </a:extLst>
          </p:cNvPr>
          <p:cNvGrpSpPr/>
          <p:nvPr/>
        </p:nvGrpSpPr>
        <p:grpSpPr>
          <a:xfrm>
            <a:off x="5533130" y="2949248"/>
            <a:ext cx="1125739" cy="930611"/>
            <a:chOff x="-2041956" y="3623733"/>
            <a:chExt cx="846666" cy="699911"/>
          </a:xfrm>
        </p:grpSpPr>
        <p:sp>
          <p:nvSpPr>
            <p:cNvPr id="6" name="Rectangle 5">
              <a:extLst>
                <a:ext uri="{FF2B5EF4-FFF2-40B4-BE49-F238E27FC236}">
                  <a16:creationId xmlns:a16="http://schemas.microsoft.com/office/drawing/2014/main" id="{A4CA78EB-E5F0-41D8-AE5D-9111FC891394}"/>
                </a:ext>
              </a:extLst>
            </p:cNvPr>
            <p:cNvSpPr/>
            <p:nvPr/>
          </p:nvSpPr>
          <p:spPr>
            <a:xfrm>
              <a:off x="-1975556" y="3623733"/>
              <a:ext cx="699911" cy="699911"/>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4B8AAC-154B-457F-9A19-9BB9EECE5D2E}"/>
                </a:ext>
              </a:extLst>
            </p:cNvPr>
            <p:cNvSpPr txBox="1"/>
            <p:nvPr/>
          </p:nvSpPr>
          <p:spPr>
            <a:xfrm>
              <a:off x="-2041956" y="3768937"/>
              <a:ext cx="846666" cy="347217"/>
            </a:xfrm>
            <a:prstGeom prst="rect">
              <a:avLst/>
            </a:prstGeom>
            <a:noFill/>
          </p:spPr>
          <p:txBody>
            <a:bodyPr wrap="square" rtlCol="0">
              <a:spAutoFit/>
            </a:bodyPr>
            <a:lstStyle/>
            <a:p>
              <a:pPr algn="ctr"/>
              <a:r>
                <a:rPr lang="en-US" sz="1200" b="1" dirty="0"/>
                <a:t>Pop-up</a:t>
              </a:r>
            </a:p>
            <a:p>
              <a:pPr algn="ctr"/>
              <a:r>
                <a:rPr lang="en-US" sz="1200" b="1" dirty="0"/>
                <a:t>Markets</a:t>
              </a:r>
            </a:p>
          </p:txBody>
        </p:sp>
      </p:grpSp>
      <p:grpSp>
        <p:nvGrpSpPr>
          <p:cNvPr id="8" name="Group 7">
            <a:extLst>
              <a:ext uri="{FF2B5EF4-FFF2-40B4-BE49-F238E27FC236}">
                <a16:creationId xmlns:a16="http://schemas.microsoft.com/office/drawing/2014/main" id="{88AE661E-4657-454D-BFE5-82C355F34AA4}"/>
              </a:ext>
            </a:extLst>
          </p:cNvPr>
          <p:cNvGrpSpPr/>
          <p:nvPr/>
        </p:nvGrpSpPr>
        <p:grpSpPr>
          <a:xfrm>
            <a:off x="4876800" y="4382030"/>
            <a:ext cx="886178" cy="830997"/>
            <a:chOff x="-2015068" y="3573578"/>
            <a:chExt cx="886178" cy="830997"/>
          </a:xfrm>
        </p:grpSpPr>
        <p:sp>
          <p:nvSpPr>
            <p:cNvPr id="9" name="Rectangle 8">
              <a:extLst>
                <a:ext uri="{FF2B5EF4-FFF2-40B4-BE49-F238E27FC236}">
                  <a16:creationId xmlns:a16="http://schemas.microsoft.com/office/drawing/2014/main" id="{44B4D385-CC81-468D-B761-ED293F759B72}"/>
                </a:ext>
              </a:extLst>
            </p:cNvPr>
            <p:cNvSpPr/>
            <p:nvPr/>
          </p:nvSpPr>
          <p:spPr>
            <a:xfrm>
              <a:off x="-1975556" y="362373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579F64-A2AF-458B-BF04-FE3A78996137}"/>
                </a:ext>
              </a:extLst>
            </p:cNvPr>
            <p:cNvSpPr txBox="1"/>
            <p:nvPr/>
          </p:nvSpPr>
          <p:spPr>
            <a:xfrm>
              <a:off x="-2015068" y="3573578"/>
              <a:ext cx="886178" cy="830997"/>
            </a:xfrm>
            <a:prstGeom prst="rect">
              <a:avLst/>
            </a:prstGeom>
            <a:noFill/>
          </p:spPr>
          <p:txBody>
            <a:bodyPr wrap="square" rtlCol="0">
              <a:spAutoFit/>
            </a:bodyPr>
            <a:lstStyle/>
            <a:p>
              <a:r>
                <a:rPr lang="en-US" sz="800" dirty="0"/>
                <a:t>Create additional revenue for FMC &amp; attract business to existing vendors</a:t>
              </a:r>
            </a:p>
          </p:txBody>
        </p:sp>
      </p:grpSp>
      <p:grpSp>
        <p:nvGrpSpPr>
          <p:cNvPr id="11" name="Group 10">
            <a:extLst>
              <a:ext uri="{FF2B5EF4-FFF2-40B4-BE49-F238E27FC236}">
                <a16:creationId xmlns:a16="http://schemas.microsoft.com/office/drawing/2014/main" id="{92BBE486-6880-4335-95BF-8B8DDA86E3D9}"/>
              </a:ext>
            </a:extLst>
          </p:cNvPr>
          <p:cNvGrpSpPr/>
          <p:nvPr/>
        </p:nvGrpSpPr>
        <p:grpSpPr>
          <a:xfrm>
            <a:off x="6479823" y="4505141"/>
            <a:ext cx="846666" cy="707886"/>
            <a:chOff x="-2003777" y="3623732"/>
            <a:chExt cx="846666" cy="707886"/>
          </a:xfrm>
        </p:grpSpPr>
        <p:sp>
          <p:nvSpPr>
            <p:cNvPr id="12" name="Rectangle 11">
              <a:extLst>
                <a:ext uri="{FF2B5EF4-FFF2-40B4-BE49-F238E27FC236}">
                  <a16:creationId xmlns:a16="http://schemas.microsoft.com/office/drawing/2014/main" id="{84A90657-5DE7-435C-8B1D-5B95E6B9EF4B}"/>
                </a:ext>
              </a:extLst>
            </p:cNvPr>
            <p:cNvSpPr/>
            <p:nvPr/>
          </p:nvSpPr>
          <p:spPr>
            <a:xfrm>
              <a:off x="-1975556" y="362373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0949FE9-0554-4710-A364-C889805931B1}"/>
                </a:ext>
              </a:extLst>
            </p:cNvPr>
            <p:cNvSpPr txBox="1"/>
            <p:nvPr/>
          </p:nvSpPr>
          <p:spPr>
            <a:xfrm>
              <a:off x="-2003777" y="3623732"/>
              <a:ext cx="846666" cy="707886"/>
            </a:xfrm>
            <a:prstGeom prst="rect">
              <a:avLst/>
            </a:prstGeom>
            <a:noFill/>
          </p:spPr>
          <p:txBody>
            <a:bodyPr wrap="square" rtlCol="0">
              <a:spAutoFit/>
            </a:bodyPr>
            <a:lstStyle/>
            <a:p>
              <a:r>
                <a:rPr lang="en-US" sz="800" dirty="0"/>
                <a:t>Hire a coordinator &amp; Partner </a:t>
              </a:r>
            </a:p>
            <a:p>
              <a:r>
                <a:rPr lang="en-US" sz="800" dirty="0"/>
                <a:t>With other </a:t>
              </a:r>
            </a:p>
            <a:p>
              <a:r>
                <a:rPr lang="en-US" sz="800" dirty="0"/>
                <a:t>markets</a:t>
              </a:r>
            </a:p>
          </p:txBody>
        </p:sp>
      </p:grpSp>
      <p:grpSp>
        <p:nvGrpSpPr>
          <p:cNvPr id="19" name="Group 18">
            <a:extLst>
              <a:ext uri="{FF2B5EF4-FFF2-40B4-BE49-F238E27FC236}">
                <a16:creationId xmlns:a16="http://schemas.microsoft.com/office/drawing/2014/main" id="{168EF355-0841-4BB2-A53F-600311415705}"/>
              </a:ext>
            </a:extLst>
          </p:cNvPr>
          <p:cNvGrpSpPr/>
          <p:nvPr/>
        </p:nvGrpSpPr>
        <p:grpSpPr>
          <a:xfrm>
            <a:off x="6982447" y="1969021"/>
            <a:ext cx="2101308" cy="3378914"/>
            <a:chOff x="-2003777" y="2539614"/>
            <a:chExt cx="2101308" cy="3378914"/>
          </a:xfrm>
        </p:grpSpPr>
        <p:sp>
          <p:nvSpPr>
            <p:cNvPr id="20" name="Rectangle 19">
              <a:extLst>
                <a:ext uri="{FF2B5EF4-FFF2-40B4-BE49-F238E27FC236}">
                  <a16:creationId xmlns:a16="http://schemas.microsoft.com/office/drawing/2014/main" id="{0915ECFB-AA52-49BD-9B06-38BFD87728E6}"/>
                </a:ext>
              </a:extLst>
            </p:cNvPr>
            <p:cNvSpPr/>
            <p:nvPr/>
          </p:nvSpPr>
          <p:spPr>
            <a:xfrm>
              <a:off x="-1975556" y="362373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A2E011C-5275-49D8-AD54-B0E05D205E0F}"/>
                </a:ext>
              </a:extLst>
            </p:cNvPr>
            <p:cNvSpPr txBox="1"/>
            <p:nvPr/>
          </p:nvSpPr>
          <p:spPr>
            <a:xfrm>
              <a:off x="-2003777" y="3623732"/>
              <a:ext cx="846666" cy="461665"/>
            </a:xfrm>
            <a:prstGeom prst="rect">
              <a:avLst/>
            </a:prstGeom>
            <a:noFill/>
          </p:spPr>
          <p:txBody>
            <a:bodyPr wrap="square" rtlCol="0">
              <a:spAutoFit/>
            </a:bodyPr>
            <a:lstStyle/>
            <a:p>
              <a:r>
                <a:rPr lang="en-US" sz="800" dirty="0"/>
                <a:t>Showcase International &amp; Local Offerings</a:t>
              </a:r>
            </a:p>
          </p:txBody>
        </p:sp>
        <p:sp>
          <p:nvSpPr>
            <p:cNvPr id="42" name="Rectangle 41">
              <a:extLst>
                <a:ext uri="{FF2B5EF4-FFF2-40B4-BE49-F238E27FC236}">
                  <a16:creationId xmlns:a16="http://schemas.microsoft.com/office/drawing/2014/main" id="{2A0406AD-B20A-4867-9589-BDE0A9C544B7}"/>
                </a:ext>
              </a:extLst>
            </p:cNvPr>
            <p:cNvSpPr/>
            <p:nvPr/>
          </p:nvSpPr>
          <p:spPr>
            <a:xfrm>
              <a:off x="-686528" y="3822174"/>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2E3287C-D9D6-46B5-B0B0-8E4CF8EB7101}"/>
                </a:ext>
              </a:extLst>
            </p:cNvPr>
            <p:cNvSpPr txBox="1"/>
            <p:nvPr/>
          </p:nvSpPr>
          <p:spPr>
            <a:xfrm>
              <a:off x="-749135" y="3869953"/>
              <a:ext cx="846666" cy="215444"/>
            </a:xfrm>
            <a:prstGeom prst="rect">
              <a:avLst/>
            </a:prstGeom>
            <a:noFill/>
          </p:spPr>
          <p:txBody>
            <a:bodyPr wrap="square" rtlCol="0">
              <a:spAutoFit/>
            </a:bodyPr>
            <a:lstStyle/>
            <a:p>
              <a:r>
                <a:rPr lang="en-US" sz="800" dirty="0"/>
                <a:t>Popup nightlife</a:t>
              </a:r>
            </a:p>
          </p:txBody>
        </p:sp>
        <p:sp>
          <p:nvSpPr>
            <p:cNvPr id="45" name="Rectangle 44">
              <a:extLst>
                <a:ext uri="{FF2B5EF4-FFF2-40B4-BE49-F238E27FC236}">
                  <a16:creationId xmlns:a16="http://schemas.microsoft.com/office/drawing/2014/main" id="{37686CC9-CBD2-42FF-97A4-DC35ADD64946}"/>
                </a:ext>
              </a:extLst>
            </p:cNvPr>
            <p:cNvSpPr/>
            <p:nvPr/>
          </p:nvSpPr>
          <p:spPr>
            <a:xfrm>
              <a:off x="-1411569" y="2539615"/>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B34EA4F-76F0-4686-943B-15A7E4C66152}"/>
                </a:ext>
              </a:extLst>
            </p:cNvPr>
            <p:cNvSpPr txBox="1"/>
            <p:nvPr/>
          </p:nvSpPr>
          <p:spPr>
            <a:xfrm>
              <a:off x="-1439790" y="2539614"/>
              <a:ext cx="846666" cy="584775"/>
            </a:xfrm>
            <a:prstGeom prst="rect">
              <a:avLst/>
            </a:prstGeom>
            <a:noFill/>
          </p:spPr>
          <p:txBody>
            <a:bodyPr wrap="square" rtlCol="0">
              <a:spAutoFit/>
            </a:bodyPr>
            <a:lstStyle/>
            <a:p>
              <a:r>
                <a:rPr lang="en-US" sz="800" dirty="0"/>
                <a:t>Coordinate with US Mint for Educational opportunities </a:t>
              </a:r>
            </a:p>
          </p:txBody>
        </p:sp>
        <p:sp>
          <p:nvSpPr>
            <p:cNvPr id="48" name="Rectangle 47">
              <a:extLst>
                <a:ext uri="{FF2B5EF4-FFF2-40B4-BE49-F238E27FC236}">
                  <a16:creationId xmlns:a16="http://schemas.microsoft.com/office/drawing/2014/main" id="{552836B4-E690-4964-9088-86643B9FA256}"/>
                </a:ext>
              </a:extLst>
            </p:cNvPr>
            <p:cNvSpPr/>
            <p:nvPr/>
          </p:nvSpPr>
          <p:spPr>
            <a:xfrm>
              <a:off x="-720914" y="5218617"/>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2E46486-C19B-4A27-9584-01B8513A4E90}"/>
                </a:ext>
              </a:extLst>
            </p:cNvPr>
            <p:cNvSpPr txBox="1"/>
            <p:nvPr/>
          </p:nvSpPr>
          <p:spPr>
            <a:xfrm>
              <a:off x="-749135" y="5218616"/>
              <a:ext cx="846666" cy="461665"/>
            </a:xfrm>
            <a:prstGeom prst="rect">
              <a:avLst/>
            </a:prstGeom>
            <a:noFill/>
          </p:spPr>
          <p:txBody>
            <a:bodyPr wrap="square" rtlCol="0">
              <a:spAutoFit/>
            </a:bodyPr>
            <a:lstStyle/>
            <a:p>
              <a:r>
                <a:rPr lang="en-US" sz="800" dirty="0"/>
                <a:t>Protests and demonstrations of Solidarity</a:t>
              </a:r>
            </a:p>
          </p:txBody>
        </p:sp>
      </p:grpSp>
      <p:grpSp>
        <p:nvGrpSpPr>
          <p:cNvPr id="24" name="Group 23">
            <a:extLst>
              <a:ext uri="{FF2B5EF4-FFF2-40B4-BE49-F238E27FC236}">
                <a16:creationId xmlns:a16="http://schemas.microsoft.com/office/drawing/2014/main" id="{4B14B15D-1FE4-4C7A-886F-CD3CF43154F9}"/>
              </a:ext>
            </a:extLst>
          </p:cNvPr>
          <p:cNvGrpSpPr/>
          <p:nvPr/>
        </p:nvGrpSpPr>
        <p:grpSpPr>
          <a:xfrm>
            <a:off x="6366929" y="1715677"/>
            <a:ext cx="846666" cy="732939"/>
            <a:chOff x="-2048934" y="3590705"/>
            <a:chExt cx="846666" cy="732939"/>
          </a:xfrm>
        </p:grpSpPr>
        <p:sp>
          <p:nvSpPr>
            <p:cNvPr id="25" name="Rectangle 24">
              <a:extLst>
                <a:ext uri="{FF2B5EF4-FFF2-40B4-BE49-F238E27FC236}">
                  <a16:creationId xmlns:a16="http://schemas.microsoft.com/office/drawing/2014/main" id="{E546A318-89D0-4EED-9EB2-F70AA7D7B8FB}"/>
                </a:ext>
              </a:extLst>
            </p:cNvPr>
            <p:cNvSpPr/>
            <p:nvPr/>
          </p:nvSpPr>
          <p:spPr>
            <a:xfrm>
              <a:off x="-1975556" y="362373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72C69D-7BF3-42F6-B63C-72E04A807089}"/>
                </a:ext>
              </a:extLst>
            </p:cNvPr>
            <p:cNvSpPr txBox="1"/>
            <p:nvPr/>
          </p:nvSpPr>
          <p:spPr>
            <a:xfrm>
              <a:off x="-2048934" y="3590705"/>
              <a:ext cx="846666" cy="707886"/>
            </a:xfrm>
            <a:prstGeom prst="rect">
              <a:avLst/>
            </a:prstGeom>
            <a:noFill/>
          </p:spPr>
          <p:txBody>
            <a:bodyPr wrap="square" rtlCol="0">
              <a:spAutoFit/>
            </a:bodyPr>
            <a:lstStyle/>
            <a:p>
              <a:r>
                <a:rPr lang="en-US" sz="800" dirty="0"/>
                <a:t>Teach about traditions through demonstrations &amp; experience</a:t>
              </a:r>
            </a:p>
          </p:txBody>
        </p:sp>
      </p:grpSp>
      <p:grpSp>
        <p:nvGrpSpPr>
          <p:cNvPr id="29" name="Group 28">
            <a:extLst>
              <a:ext uri="{FF2B5EF4-FFF2-40B4-BE49-F238E27FC236}">
                <a16:creationId xmlns:a16="http://schemas.microsoft.com/office/drawing/2014/main" id="{5EBA5C56-48E9-46A0-8FE7-706272ACC236}"/>
              </a:ext>
            </a:extLst>
          </p:cNvPr>
          <p:cNvGrpSpPr/>
          <p:nvPr/>
        </p:nvGrpSpPr>
        <p:grpSpPr>
          <a:xfrm>
            <a:off x="3352275" y="3037090"/>
            <a:ext cx="846666" cy="699912"/>
            <a:chOff x="-2800170" y="3623732"/>
            <a:chExt cx="846666" cy="699912"/>
          </a:xfrm>
        </p:grpSpPr>
        <p:sp>
          <p:nvSpPr>
            <p:cNvPr id="30" name="Rectangle 29">
              <a:extLst>
                <a:ext uri="{FF2B5EF4-FFF2-40B4-BE49-F238E27FC236}">
                  <a16:creationId xmlns:a16="http://schemas.microsoft.com/office/drawing/2014/main" id="{3C0832F9-1265-4BEB-9413-70F64179CF96}"/>
                </a:ext>
              </a:extLst>
            </p:cNvPr>
            <p:cNvSpPr/>
            <p:nvPr/>
          </p:nvSpPr>
          <p:spPr>
            <a:xfrm>
              <a:off x="-2771949" y="362373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5688834-9C1C-455B-8D57-D8ACF06EE9F3}"/>
                </a:ext>
              </a:extLst>
            </p:cNvPr>
            <p:cNvSpPr txBox="1"/>
            <p:nvPr/>
          </p:nvSpPr>
          <p:spPr>
            <a:xfrm>
              <a:off x="-2800170" y="3623732"/>
              <a:ext cx="846666" cy="584775"/>
            </a:xfrm>
            <a:prstGeom prst="rect">
              <a:avLst/>
            </a:prstGeom>
            <a:noFill/>
          </p:spPr>
          <p:txBody>
            <a:bodyPr wrap="square" rtlCol="0">
              <a:spAutoFit/>
            </a:bodyPr>
            <a:lstStyle/>
            <a:p>
              <a:r>
                <a:rPr lang="en-US" sz="800" dirty="0"/>
                <a:t>Allocate space under shed for pop-ups weekly or monthly. </a:t>
              </a:r>
            </a:p>
          </p:txBody>
        </p:sp>
      </p:grpSp>
      <p:grpSp>
        <p:nvGrpSpPr>
          <p:cNvPr id="39" name="Group 38">
            <a:extLst>
              <a:ext uri="{FF2B5EF4-FFF2-40B4-BE49-F238E27FC236}">
                <a16:creationId xmlns:a16="http://schemas.microsoft.com/office/drawing/2014/main" id="{29688E8A-56C2-4A31-8DFB-68F9CB63C64F}"/>
              </a:ext>
            </a:extLst>
          </p:cNvPr>
          <p:cNvGrpSpPr/>
          <p:nvPr/>
        </p:nvGrpSpPr>
        <p:grpSpPr>
          <a:xfrm>
            <a:off x="4989364" y="1941769"/>
            <a:ext cx="846666" cy="699912"/>
            <a:chOff x="-2003777" y="3623732"/>
            <a:chExt cx="846666" cy="699912"/>
          </a:xfrm>
        </p:grpSpPr>
        <p:sp>
          <p:nvSpPr>
            <p:cNvPr id="40" name="Rectangle 39">
              <a:extLst>
                <a:ext uri="{FF2B5EF4-FFF2-40B4-BE49-F238E27FC236}">
                  <a16:creationId xmlns:a16="http://schemas.microsoft.com/office/drawing/2014/main" id="{B2077181-264A-4786-A0D8-E5A5658080EA}"/>
                </a:ext>
              </a:extLst>
            </p:cNvPr>
            <p:cNvSpPr/>
            <p:nvPr/>
          </p:nvSpPr>
          <p:spPr>
            <a:xfrm>
              <a:off x="-1975556" y="362373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C7193A5-ADB3-4647-B25B-F8C766C7209E}"/>
                </a:ext>
              </a:extLst>
            </p:cNvPr>
            <p:cNvSpPr txBox="1"/>
            <p:nvPr/>
          </p:nvSpPr>
          <p:spPr>
            <a:xfrm>
              <a:off x="-2003777" y="3623732"/>
              <a:ext cx="846666" cy="584775"/>
            </a:xfrm>
            <a:prstGeom prst="rect">
              <a:avLst/>
            </a:prstGeom>
            <a:noFill/>
          </p:spPr>
          <p:txBody>
            <a:bodyPr wrap="square" rtlCol="0">
              <a:spAutoFit/>
            </a:bodyPr>
            <a:lstStyle/>
            <a:p>
              <a:r>
                <a:rPr lang="en-US" sz="800" dirty="0"/>
                <a:t>Provide COVID Testing &amp; Vaccination Pop-Up</a:t>
              </a:r>
            </a:p>
          </p:txBody>
        </p:sp>
      </p:grpSp>
      <p:sp>
        <p:nvSpPr>
          <p:cNvPr id="27" name="Rectangle 26">
            <a:extLst>
              <a:ext uri="{FF2B5EF4-FFF2-40B4-BE49-F238E27FC236}">
                <a16:creationId xmlns:a16="http://schemas.microsoft.com/office/drawing/2014/main" id="{0D6C310B-A41D-426B-892F-C82049F123FC}"/>
              </a:ext>
            </a:extLst>
          </p:cNvPr>
          <p:cNvSpPr/>
          <p:nvPr/>
        </p:nvSpPr>
        <p:spPr>
          <a:xfrm>
            <a:off x="3460044" y="4342905"/>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387B577-3132-4709-88AB-E64F81C74DFD}"/>
              </a:ext>
            </a:extLst>
          </p:cNvPr>
          <p:cNvSpPr txBox="1"/>
          <p:nvPr/>
        </p:nvSpPr>
        <p:spPr>
          <a:xfrm>
            <a:off x="3431823" y="4342904"/>
            <a:ext cx="846666" cy="338554"/>
          </a:xfrm>
          <a:prstGeom prst="rect">
            <a:avLst/>
          </a:prstGeom>
          <a:noFill/>
        </p:spPr>
        <p:txBody>
          <a:bodyPr wrap="square" rtlCol="0">
            <a:spAutoFit/>
          </a:bodyPr>
          <a:lstStyle/>
          <a:p>
            <a:r>
              <a:rPr lang="en-US" sz="800" dirty="0"/>
              <a:t>Popup Restaurants</a:t>
            </a:r>
          </a:p>
        </p:txBody>
      </p:sp>
      <p:sp>
        <p:nvSpPr>
          <p:cNvPr id="32" name="Rectangle 31">
            <a:extLst>
              <a:ext uri="{FF2B5EF4-FFF2-40B4-BE49-F238E27FC236}">
                <a16:creationId xmlns:a16="http://schemas.microsoft.com/office/drawing/2014/main" id="{E63A1F33-2E23-423A-B318-22BCB219D42F}"/>
              </a:ext>
            </a:extLst>
          </p:cNvPr>
          <p:cNvSpPr/>
          <p:nvPr/>
        </p:nvSpPr>
        <p:spPr>
          <a:xfrm>
            <a:off x="7936087" y="1030864"/>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55E98D2-C819-41E3-A1CA-0D9E0472C3B3}"/>
              </a:ext>
            </a:extLst>
          </p:cNvPr>
          <p:cNvSpPr txBox="1"/>
          <p:nvPr/>
        </p:nvSpPr>
        <p:spPr>
          <a:xfrm>
            <a:off x="7936087" y="1168101"/>
            <a:ext cx="846666" cy="461665"/>
          </a:xfrm>
          <a:prstGeom prst="rect">
            <a:avLst/>
          </a:prstGeom>
          <a:noFill/>
        </p:spPr>
        <p:txBody>
          <a:bodyPr wrap="square" rtlCol="0">
            <a:spAutoFit/>
          </a:bodyPr>
          <a:lstStyle/>
          <a:p>
            <a:r>
              <a:rPr lang="en-US" sz="800" dirty="0"/>
              <a:t>Popup Children's installations </a:t>
            </a:r>
          </a:p>
        </p:txBody>
      </p:sp>
      <p:sp>
        <p:nvSpPr>
          <p:cNvPr id="34" name="Rectangle 33">
            <a:extLst>
              <a:ext uri="{FF2B5EF4-FFF2-40B4-BE49-F238E27FC236}">
                <a16:creationId xmlns:a16="http://schemas.microsoft.com/office/drawing/2014/main" id="{5326A52C-1EBC-400B-86CE-A56D56A34FC5}"/>
              </a:ext>
            </a:extLst>
          </p:cNvPr>
          <p:cNvSpPr/>
          <p:nvPr/>
        </p:nvSpPr>
        <p:spPr>
          <a:xfrm>
            <a:off x="9307951" y="1131873"/>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8E20346-B6B8-4C9C-9D8E-464A6AFD241C}"/>
              </a:ext>
            </a:extLst>
          </p:cNvPr>
          <p:cNvSpPr txBox="1"/>
          <p:nvPr/>
        </p:nvSpPr>
        <p:spPr>
          <a:xfrm>
            <a:off x="9307951" y="1269110"/>
            <a:ext cx="846666" cy="338554"/>
          </a:xfrm>
          <a:prstGeom prst="rect">
            <a:avLst/>
          </a:prstGeom>
          <a:noFill/>
        </p:spPr>
        <p:txBody>
          <a:bodyPr wrap="square" rtlCol="0">
            <a:spAutoFit/>
          </a:bodyPr>
          <a:lstStyle/>
          <a:p>
            <a:r>
              <a:rPr lang="en-US" sz="800" dirty="0"/>
              <a:t>Popup Art installations </a:t>
            </a:r>
          </a:p>
        </p:txBody>
      </p:sp>
      <p:sp>
        <p:nvSpPr>
          <p:cNvPr id="36" name="Rectangle 35">
            <a:extLst>
              <a:ext uri="{FF2B5EF4-FFF2-40B4-BE49-F238E27FC236}">
                <a16:creationId xmlns:a16="http://schemas.microsoft.com/office/drawing/2014/main" id="{B6486C93-E35C-4B7F-9432-7E5C31713F40}"/>
              </a:ext>
            </a:extLst>
          </p:cNvPr>
          <p:cNvSpPr/>
          <p:nvPr/>
        </p:nvSpPr>
        <p:spPr>
          <a:xfrm>
            <a:off x="3970407" y="2078170"/>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4E11603-037C-4B81-9DBC-E09652EA4571}"/>
              </a:ext>
            </a:extLst>
          </p:cNvPr>
          <p:cNvSpPr txBox="1"/>
          <p:nvPr/>
        </p:nvSpPr>
        <p:spPr>
          <a:xfrm>
            <a:off x="3942186" y="2078169"/>
            <a:ext cx="846666" cy="707886"/>
          </a:xfrm>
          <a:prstGeom prst="rect">
            <a:avLst/>
          </a:prstGeom>
          <a:noFill/>
        </p:spPr>
        <p:txBody>
          <a:bodyPr wrap="square" rtlCol="0">
            <a:spAutoFit/>
          </a:bodyPr>
          <a:lstStyle/>
          <a:p>
            <a:r>
              <a:rPr lang="en-US" sz="800" dirty="0"/>
              <a:t>Popup Barbershop (Local barbers can set up a chair)</a:t>
            </a:r>
          </a:p>
        </p:txBody>
      </p:sp>
      <p:sp>
        <p:nvSpPr>
          <p:cNvPr id="50" name="Rectangle 49">
            <a:extLst>
              <a:ext uri="{FF2B5EF4-FFF2-40B4-BE49-F238E27FC236}">
                <a16:creationId xmlns:a16="http://schemas.microsoft.com/office/drawing/2014/main" id="{C6139D8E-3B10-4182-8CFA-6A9E5DE633F0}"/>
              </a:ext>
            </a:extLst>
          </p:cNvPr>
          <p:cNvSpPr/>
          <p:nvPr/>
        </p:nvSpPr>
        <p:spPr>
          <a:xfrm>
            <a:off x="5544025" y="5533752"/>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9EB35AFF-2E47-4F71-9609-277CF3A3B205}"/>
              </a:ext>
            </a:extLst>
          </p:cNvPr>
          <p:cNvSpPr txBox="1"/>
          <p:nvPr/>
        </p:nvSpPr>
        <p:spPr>
          <a:xfrm>
            <a:off x="5483905" y="5533751"/>
            <a:ext cx="846666" cy="707886"/>
          </a:xfrm>
          <a:prstGeom prst="rect">
            <a:avLst/>
          </a:prstGeom>
          <a:noFill/>
        </p:spPr>
        <p:txBody>
          <a:bodyPr wrap="square" rtlCol="0">
            <a:spAutoFit/>
          </a:bodyPr>
          <a:lstStyle/>
          <a:p>
            <a:r>
              <a:rPr lang="en-US" sz="800" dirty="0"/>
              <a:t>Allow various coffee shops from outside the FQ to set up a stand </a:t>
            </a:r>
          </a:p>
        </p:txBody>
      </p:sp>
      <p:sp>
        <p:nvSpPr>
          <p:cNvPr id="53" name="Rectangle 52">
            <a:extLst>
              <a:ext uri="{FF2B5EF4-FFF2-40B4-BE49-F238E27FC236}">
                <a16:creationId xmlns:a16="http://schemas.microsoft.com/office/drawing/2014/main" id="{1CDF0C61-9E73-4B93-9048-11735D04D981}"/>
              </a:ext>
            </a:extLst>
          </p:cNvPr>
          <p:cNvSpPr/>
          <p:nvPr/>
        </p:nvSpPr>
        <p:spPr>
          <a:xfrm>
            <a:off x="4317674" y="5335601"/>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A109954-1EE8-4255-9EF3-6678054482A0}"/>
              </a:ext>
            </a:extLst>
          </p:cNvPr>
          <p:cNvSpPr txBox="1"/>
          <p:nvPr/>
        </p:nvSpPr>
        <p:spPr>
          <a:xfrm>
            <a:off x="4289453" y="5335600"/>
            <a:ext cx="846666" cy="338554"/>
          </a:xfrm>
          <a:prstGeom prst="rect">
            <a:avLst/>
          </a:prstGeom>
          <a:noFill/>
        </p:spPr>
        <p:txBody>
          <a:bodyPr wrap="square" rtlCol="0">
            <a:spAutoFit/>
          </a:bodyPr>
          <a:lstStyle/>
          <a:p>
            <a:r>
              <a:rPr lang="en-US" sz="800" dirty="0"/>
              <a:t>Popup Tax advice</a:t>
            </a:r>
          </a:p>
        </p:txBody>
      </p:sp>
      <p:sp>
        <p:nvSpPr>
          <p:cNvPr id="55" name="Rectangle 54">
            <a:extLst>
              <a:ext uri="{FF2B5EF4-FFF2-40B4-BE49-F238E27FC236}">
                <a16:creationId xmlns:a16="http://schemas.microsoft.com/office/drawing/2014/main" id="{2C042062-E352-4362-BD9A-620CB1B285DB}"/>
              </a:ext>
            </a:extLst>
          </p:cNvPr>
          <p:cNvSpPr/>
          <p:nvPr/>
        </p:nvSpPr>
        <p:spPr>
          <a:xfrm>
            <a:off x="2923229" y="1558754"/>
            <a:ext cx="699911" cy="699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E926126E-9251-48F8-B14A-490C7BA5574C}"/>
              </a:ext>
            </a:extLst>
          </p:cNvPr>
          <p:cNvSpPr txBox="1"/>
          <p:nvPr/>
        </p:nvSpPr>
        <p:spPr>
          <a:xfrm>
            <a:off x="2895008" y="1558753"/>
            <a:ext cx="846666" cy="338554"/>
          </a:xfrm>
          <a:prstGeom prst="rect">
            <a:avLst/>
          </a:prstGeom>
          <a:noFill/>
        </p:spPr>
        <p:txBody>
          <a:bodyPr wrap="square" rtlCol="0">
            <a:spAutoFit/>
          </a:bodyPr>
          <a:lstStyle/>
          <a:p>
            <a:r>
              <a:rPr lang="en-US" sz="800" dirty="0"/>
              <a:t>Outdoor Dining at night </a:t>
            </a:r>
          </a:p>
        </p:txBody>
      </p:sp>
    </p:spTree>
    <p:extLst>
      <p:ext uri="{BB962C8B-B14F-4D97-AF65-F5344CB8AC3E}">
        <p14:creationId xmlns:p14="http://schemas.microsoft.com/office/powerpoint/2010/main" val="4074252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2AF181-8BE9-4216-9604-4A5E7201EF95}"/>
              </a:ext>
            </a:extLst>
          </p:cNvPr>
          <p:cNvSpPr/>
          <p:nvPr/>
        </p:nvSpPr>
        <p:spPr>
          <a:xfrm>
            <a:off x="-1" y="-1"/>
            <a:ext cx="12192001" cy="685800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2875001"/>
            <a:ext cx="12192000" cy="1107996"/>
          </a:xfrm>
          <a:prstGeom prst="rect">
            <a:avLst/>
          </a:prstGeom>
          <a:noFill/>
        </p:spPr>
        <p:txBody>
          <a:bodyPr wrap="square" rtlCol="0">
            <a:spAutoFit/>
          </a:bodyPr>
          <a:lstStyle/>
          <a:p>
            <a:pPr algn="ctr"/>
            <a:r>
              <a:rPr lang="en-US" sz="6600" b="1" spc="600" dirty="0">
                <a:solidFill>
                  <a:schemeClr val="bg1"/>
                </a:solidFill>
                <a:latin typeface="Avenir LT Std 65 Medium" panose="020B0603020203020204" pitchFamily="34" charset="0"/>
              </a:rPr>
              <a:t>DEBRIEF &amp; NEXT STEPS</a:t>
            </a:r>
          </a:p>
        </p:txBody>
      </p:sp>
    </p:spTree>
    <p:extLst>
      <p:ext uri="{BB962C8B-B14F-4D97-AF65-F5344CB8AC3E}">
        <p14:creationId xmlns:p14="http://schemas.microsoft.com/office/powerpoint/2010/main" val="814042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2AF181-8BE9-4216-9604-4A5E7201EF95}"/>
              </a:ext>
            </a:extLst>
          </p:cNvPr>
          <p:cNvSpPr/>
          <p:nvPr/>
        </p:nvSpPr>
        <p:spPr>
          <a:xfrm>
            <a:off x="-1" y="-1"/>
            <a:ext cx="12192001" cy="68580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1859338"/>
            <a:ext cx="12192000" cy="4524315"/>
          </a:xfrm>
          <a:prstGeom prst="rect">
            <a:avLst/>
          </a:prstGeom>
          <a:noFill/>
        </p:spPr>
        <p:txBody>
          <a:bodyPr wrap="square" rtlCol="0">
            <a:spAutoFit/>
          </a:bodyPr>
          <a:lstStyle/>
          <a:p>
            <a:pPr algn="ctr"/>
            <a:r>
              <a:rPr lang="en-US" sz="6600" spc="600" dirty="0">
                <a:solidFill>
                  <a:schemeClr val="bg1"/>
                </a:solidFill>
                <a:latin typeface="Avenir LT Std 55 Roman" panose="020B0503020203020204" pitchFamily="34" charset="0"/>
              </a:rPr>
              <a:t>Before you go…</a:t>
            </a:r>
          </a:p>
          <a:p>
            <a:pPr algn="ctr"/>
            <a:r>
              <a:rPr lang="en-US" sz="6600" b="1" spc="600" dirty="0">
                <a:solidFill>
                  <a:schemeClr val="bg1"/>
                </a:solidFill>
                <a:latin typeface="Avenir LT Std 65 Medium" panose="020B0603020203020204" pitchFamily="34" charset="0"/>
              </a:rPr>
              <a:t>Please fill out a survey!</a:t>
            </a:r>
          </a:p>
          <a:p>
            <a:pPr algn="ctr"/>
            <a:endParaRPr lang="en-US" sz="6600" b="1" spc="600" dirty="0">
              <a:solidFill>
                <a:schemeClr val="bg1"/>
              </a:solidFill>
              <a:latin typeface="Avenir LT Std 65 Medium" panose="020B0603020203020204" pitchFamily="34" charset="0"/>
            </a:endParaRPr>
          </a:p>
          <a:p>
            <a:pPr algn="ctr"/>
            <a:r>
              <a:rPr lang="en-US" sz="3000" spc="600" dirty="0">
                <a:solidFill>
                  <a:schemeClr val="bg1"/>
                </a:solidFill>
                <a:latin typeface="Avenir LT Std 65 Medium" panose="020B0603020203020204" pitchFamily="34" charset="0"/>
              </a:rPr>
              <a:t>Visit frenchmarket.org or follow the link shared in the chat. Please submit your completed surveys by 5:00pm, Friday, March 5</a:t>
            </a:r>
            <a:r>
              <a:rPr lang="en-US" sz="3000" spc="600" baseline="30000" dirty="0">
                <a:solidFill>
                  <a:schemeClr val="bg1"/>
                </a:solidFill>
                <a:latin typeface="Avenir LT Std 65 Medium" panose="020B0603020203020204" pitchFamily="34" charset="0"/>
              </a:rPr>
              <a:t>th</a:t>
            </a:r>
            <a:r>
              <a:rPr lang="en-US" sz="3000" spc="600" dirty="0">
                <a:solidFill>
                  <a:schemeClr val="bg1"/>
                </a:solidFill>
                <a:latin typeface="Avenir LT Std 65 Medium" panose="020B0603020203020204" pitchFamily="34" charset="0"/>
              </a:rPr>
              <a:t>. </a:t>
            </a:r>
          </a:p>
        </p:txBody>
      </p:sp>
    </p:spTree>
    <p:extLst>
      <p:ext uri="{BB962C8B-B14F-4D97-AF65-F5344CB8AC3E}">
        <p14:creationId xmlns:p14="http://schemas.microsoft.com/office/powerpoint/2010/main" val="527301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nch Market (New Orleans) - 2021 All You Need to Know BEFORE You Go (with  Photos) - Tripadvisor">
            <a:extLst>
              <a:ext uri="{FF2B5EF4-FFF2-40B4-BE49-F238E27FC236}">
                <a16:creationId xmlns:a16="http://schemas.microsoft.com/office/drawing/2014/main" id="{885EA759-2A9F-46BE-B342-D23129402224}"/>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19273" r="2156" b="7344"/>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FCDD05-528A-44A1-9937-A5F36FCF0A8A}"/>
              </a:ext>
            </a:extLst>
          </p:cNvPr>
          <p:cNvSpPr txBox="1"/>
          <p:nvPr/>
        </p:nvSpPr>
        <p:spPr>
          <a:xfrm>
            <a:off x="0" y="2367171"/>
            <a:ext cx="12192000" cy="2123658"/>
          </a:xfrm>
          <a:prstGeom prst="rect">
            <a:avLst/>
          </a:prstGeom>
          <a:noFill/>
        </p:spPr>
        <p:txBody>
          <a:bodyPr wrap="square" rtlCol="0">
            <a:spAutoFit/>
          </a:bodyPr>
          <a:lstStyle/>
          <a:p>
            <a:pPr algn="ctr"/>
            <a:r>
              <a:rPr lang="en-US" sz="6600" b="1" spc="600" dirty="0">
                <a:solidFill>
                  <a:srgbClr val="335602"/>
                </a:solidFill>
                <a:latin typeface="Avenir LT Std 65 Medium" panose="020B0603020203020204" pitchFamily="34" charset="0"/>
              </a:rPr>
              <a:t>THANKS FOR YOUR </a:t>
            </a:r>
          </a:p>
          <a:p>
            <a:pPr algn="ctr"/>
            <a:r>
              <a:rPr lang="en-US" sz="6600" b="1" spc="600" dirty="0">
                <a:solidFill>
                  <a:srgbClr val="335602"/>
                </a:solidFill>
                <a:latin typeface="Avenir LT Std 65 Medium" panose="020B0603020203020204" pitchFamily="34" charset="0"/>
              </a:rPr>
              <a:t>TIME &amp; IDEAS!</a:t>
            </a:r>
          </a:p>
        </p:txBody>
      </p:sp>
      <p:sp>
        <p:nvSpPr>
          <p:cNvPr id="5" name="TextBox 4">
            <a:extLst>
              <a:ext uri="{FF2B5EF4-FFF2-40B4-BE49-F238E27FC236}">
                <a16:creationId xmlns:a16="http://schemas.microsoft.com/office/drawing/2014/main" id="{CA9A44E9-6A04-4D66-A848-4CBF0E1A0B07}"/>
              </a:ext>
            </a:extLst>
          </p:cNvPr>
          <p:cNvSpPr txBox="1"/>
          <p:nvPr/>
        </p:nvSpPr>
        <p:spPr>
          <a:xfrm>
            <a:off x="0" y="4935750"/>
            <a:ext cx="12192000" cy="1938992"/>
          </a:xfrm>
          <a:prstGeom prst="rect">
            <a:avLst/>
          </a:prstGeom>
          <a:noFill/>
        </p:spPr>
        <p:txBody>
          <a:bodyPr wrap="square" rtlCol="0">
            <a:spAutoFit/>
          </a:bodyPr>
          <a:lstStyle/>
          <a:p>
            <a:pPr algn="ctr"/>
            <a:r>
              <a:rPr lang="en-US" sz="3000" b="1" spc="600" dirty="0">
                <a:solidFill>
                  <a:schemeClr val="accent6">
                    <a:lumMod val="50000"/>
                  </a:schemeClr>
                </a:solidFill>
                <a:latin typeface="Avenir LT Std 65 Medium" panose="020B0603020203020204" pitchFamily="34" charset="0"/>
              </a:rPr>
              <a:t>Questions? Contact: </a:t>
            </a:r>
          </a:p>
          <a:p>
            <a:pPr algn="ctr"/>
            <a:r>
              <a:rPr lang="en-US" sz="3000" spc="600" dirty="0">
                <a:solidFill>
                  <a:schemeClr val="accent6">
                    <a:lumMod val="50000"/>
                  </a:schemeClr>
                </a:solidFill>
                <a:latin typeface="Avenir LT Std 65 Medium" panose="020B0603020203020204" pitchFamily="34" charset="0"/>
              </a:rPr>
              <a:t>Leslie Alley: </a:t>
            </a:r>
            <a:r>
              <a:rPr lang="en-US" sz="3000" spc="600" dirty="0">
                <a:solidFill>
                  <a:schemeClr val="accent6">
                    <a:lumMod val="50000"/>
                  </a:schemeClr>
                </a:solidFill>
                <a:latin typeface="Avenir LT Std 65 Medium" panose="020B0603020203020204" pitchFamily="34" charset="0"/>
                <a:hlinkClick r:id="rId4">
                  <a:extLst>
                    <a:ext uri="{A12FA001-AC4F-418D-AE19-62706E023703}">
                      <ahyp:hlinkClr xmlns:ahyp="http://schemas.microsoft.com/office/drawing/2018/hyperlinkcolor" val="tx"/>
                    </a:ext>
                  </a:extLst>
                </a:hlinkClick>
              </a:rPr>
              <a:t>ltalley@frenchmarket.org</a:t>
            </a:r>
            <a:endParaRPr lang="en-US" sz="3000" spc="600" dirty="0">
              <a:solidFill>
                <a:schemeClr val="accent6">
                  <a:lumMod val="50000"/>
                </a:schemeClr>
              </a:solidFill>
              <a:latin typeface="Avenir LT Std 65 Medium" panose="020B0603020203020204" pitchFamily="34" charset="0"/>
            </a:endParaRPr>
          </a:p>
          <a:p>
            <a:pPr algn="ctr"/>
            <a:r>
              <a:rPr lang="en-US" sz="3000" spc="600" dirty="0">
                <a:solidFill>
                  <a:schemeClr val="accent6">
                    <a:lumMod val="50000"/>
                  </a:schemeClr>
                </a:solidFill>
                <a:latin typeface="Avenir LT Std 65 Medium" panose="020B0603020203020204" pitchFamily="34" charset="0"/>
              </a:rPr>
              <a:t>Bahareh Javadi: </a:t>
            </a:r>
            <a:r>
              <a:rPr lang="en-US" sz="3000" spc="600" dirty="0">
                <a:solidFill>
                  <a:schemeClr val="accent6">
                    <a:lumMod val="50000"/>
                  </a:schemeClr>
                </a:solidFill>
                <a:latin typeface="Avenir LT Std 65 Medium" panose="020B0603020203020204" pitchFamily="34" charset="0"/>
                <a:hlinkClick r:id="rId5">
                  <a:extLst>
                    <a:ext uri="{A12FA001-AC4F-418D-AE19-62706E023703}">
                      <ahyp:hlinkClr xmlns:ahyp="http://schemas.microsoft.com/office/drawing/2018/hyperlinkcolor" val="tx"/>
                    </a:ext>
                  </a:extLst>
                </a:hlinkClick>
              </a:rPr>
              <a:t>bjavadi@concordia.com</a:t>
            </a:r>
            <a:endParaRPr lang="en-US" sz="3000" spc="600" dirty="0">
              <a:solidFill>
                <a:schemeClr val="accent6">
                  <a:lumMod val="50000"/>
                </a:schemeClr>
              </a:solidFill>
              <a:latin typeface="Avenir LT Std 65 Medium" panose="020B0603020203020204" pitchFamily="34" charset="0"/>
            </a:endParaRPr>
          </a:p>
          <a:p>
            <a:pPr algn="ctr"/>
            <a:endParaRPr lang="en-US" sz="3000" spc="600" dirty="0">
              <a:solidFill>
                <a:srgbClr val="FF0000"/>
              </a:solidFill>
              <a:latin typeface="Avenir LT Std 65 Medium" panose="020B0603020203020204" pitchFamily="34" charset="0"/>
            </a:endParaRPr>
          </a:p>
        </p:txBody>
      </p:sp>
    </p:spTree>
    <p:extLst>
      <p:ext uri="{BB962C8B-B14F-4D97-AF65-F5344CB8AC3E}">
        <p14:creationId xmlns:p14="http://schemas.microsoft.com/office/powerpoint/2010/main" val="74818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1524000" y="385548"/>
            <a:ext cx="9144000" cy="1655762"/>
          </a:xfrm>
        </p:spPr>
        <p:txBody>
          <a:bodyPr>
            <a:normAutofit/>
          </a:bodyPr>
          <a:lstStyle/>
          <a:p>
            <a:r>
              <a:rPr lang="en-US" sz="4400" b="1" dirty="0">
                <a:solidFill>
                  <a:srgbClr val="4E5B31"/>
                </a:solidFill>
                <a:latin typeface="Avenir LT Std 55 Roman" panose="020B0503020203020204" pitchFamily="34" charset="0"/>
              </a:rPr>
              <a:t>Our Team</a:t>
            </a:r>
          </a:p>
        </p:txBody>
      </p:sp>
      <p:pic>
        <p:nvPicPr>
          <p:cNvPr id="4" name="Picture 3" descr="Icon&#10;&#10;Description automatically generated">
            <a:extLst>
              <a:ext uri="{FF2B5EF4-FFF2-40B4-BE49-F238E27FC236}">
                <a16:creationId xmlns:a16="http://schemas.microsoft.com/office/drawing/2014/main" id="{4434C16F-62A8-4D16-89C7-B7552C439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10" y="4340305"/>
            <a:ext cx="1979196" cy="1979196"/>
          </a:xfrm>
          <a:prstGeom prst="rect">
            <a:avLst/>
          </a:prstGeom>
        </p:spPr>
      </p:pic>
      <p:pic>
        <p:nvPicPr>
          <p:cNvPr id="6" name="Picture 5" descr="Logo&#10;&#10;Description automatically generated">
            <a:extLst>
              <a:ext uri="{FF2B5EF4-FFF2-40B4-BE49-F238E27FC236}">
                <a16:creationId xmlns:a16="http://schemas.microsoft.com/office/drawing/2014/main" id="{037FA1BE-D096-42A2-BE7C-08AFA051C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1084" y="4340305"/>
            <a:ext cx="2098570" cy="2132147"/>
          </a:xfrm>
          <a:prstGeom prst="rect">
            <a:avLst/>
          </a:prstGeom>
        </p:spPr>
      </p:pic>
      <p:pic>
        <p:nvPicPr>
          <p:cNvPr id="8" name="Picture 7" descr="Logo, company name&#10;&#10;Description automatically generated">
            <a:extLst>
              <a:ext uri="{FF2B5EF4-FFF2-40B4-BE49-F238E27FC236}">
                <a16:creationId xmlns:a16="http://schemas.microsoft.com/office/drawing/2014/main" id="{0B8A47F9-DDB8-4487-AF1C-7E6FF795888C}"/>
              </a:ext>
            </a:extLst>
          </p:cNvPr>
          <p:cNvPicPr>
            <a:picLocks noChangeAspect="1"/>
          </p:cNvPicPr>
          <p:nvPr/>
        </p:nvPicPr>
        <p:blipFill rotWithShape="1">
          <a:blip r:embed="rId5">
            <a:extLst>
              <a:ext uri="{28A0092B-C50C-407E-A947-70E740481C1C}">
                <a14:useLocalDpi xmlns:a14="http://schemas.microsoft.com/office/drawing/2010/main" val="0"/>
              </a:ext>
            </a:extLst>
          </a:blip>
          <a:srcRect t="25518" b="23003"/>
          <a:stretch/>
        </p:blipFill>
        <p:spPr>
          <a:xfrm>
            <a:off x="2612346" y="4527043"/>
            <a:ext cx="4731684" cy="1882204"/>
          </a:xfrm>
          <a:prstGeom prst="rect">
            <a:avLst/>
          </a:prstGeom>
        </p:spPr>
      </p:pic>
      <p:pic>
        <p:nvPicPr>
          <p:cNvPr id="9" name="Picture 8" descr="Logo&#10;&#10;Description automatically generated">
            <a:extLst>
              <a:ext uri="{FF2B5EF4-FFF2-40B4-BE49-F238E27FC236}">
                <a16:creationId xmlns:a16="http://schemas.microsoft.com/office/drawing/2014/main" id="{A203610D-25E9-4C41-8F39-E2B6341465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4636" y="1213429"/>
            <a:ext cx="7351364" cy="3037130"/>
          </a:xfrm>
          <a:prstGeom prst="rect">
            <a:avLst/>
          </a:prstGeom>
        </p:spPr>
      </p:pic>
      <p:pic>
        <p:nvPicPr>
          <p:cNvPr id="1026" name="Picture 2" descr="Image result for Trepwise logo">
            <a:extLst>
              <a:ext uri="{FF2B5EF4-FFF2-40B4-BE49-F238E27FC236}">
                <a16:creationId xmlns:a16="http://schemas.microsoft.com/office/drawing/2014/main" id="{55D0B431-570F-4464-872A-66449DD84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0" y="4085245"/>
            <a:ext cx="1986390" cy="198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667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1524000" y="385548"/>
            <a:ext cx="9144000" cy="1655762"/>
          </a:xfrm>
        </p:spPr>
        <p:txBody>
          <a:bodyPr>
            <a:normAutofit/>
          </a:bodyPr>
          <a:lstStyle/>
          <a:p>
            <a:r>
              <a:rPr lang="en-US" sz="4400" b="1" dirty="0">
                <a:solidFill>
                  <a:srgbClr val="4E5B31"/>
                </a:solidFill>
                <a:latin typeface="Avenir LT Std 55 Roman" panose="020B0503020203020204" pitchFamily="34" charset="0"/>
              </a:rPr>
              <a:t>Project</a:t>
            </a:r>
            <a:r>
              <a:rPr lang="en-US" sz="4400" b="1" dirty="0">
                <a:solidFill>
                  <a:srgbClr val="4E5B31"/>
                </a:solidFill>
                <a:latin typeface="Avenir LT Std" panose="020B0502020203020204" pitchFamily="34" charset="0"/>
              </a:rPr>
              <a:t> Overview &amp; Goals</a:t>
            </a:r>
          </a:p>
        </p:txBody>
      </p:sp>
      <p:sp>
        <p:nvSpPr>
          <p:cNvPr id="9" name="Subtitle 2">
            <a:extLst>
              <a:ext uri="{FF2B5EF4-FFF2-40B4-BE49-F238E27FC236}">
                <a16:creationId xmlns:a16="http://schemas.microsoft.com/office/drawing/2014/main" id="{EFCCD5EB-EF1D-474A-B772-0B125D16C073}"/>
              </a:ext>
            </a:extLst>
          </p:cNvPr>
          <p:cNvSpPr txBox="1">
            <a:spLocks/>
          </p:cNvSpPr>
          <p:nvPr/>
        </p:nvSpPr>
        <p:spPr>
          <a:xfrm>
            <a:off x="6609144" y="1213429"/>
            <a:ext cx="5582856" cy="543043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Envision a French Market that supports local culture bearers and advances the city’s cultural economy. </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Develop programming and operations that serves the local public and promotes sustainable tourism. </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Identify short, medium, &amp; long-term capital investments at French Market.</a:t>
            </a:r>
          </a:p>
          <a:p>
            <a:pPr marL="742950" indent="-742950" algn="l">
              <a:buFont typeface="+mj-lt"/>
              <a:buAutoNum type="arabicPeriod"/>
            </a:pPr>
            <a:endParaRPr lang="en-US" sz="3600" b="1" dirty="0">
              <a:solidFill>
                <a:srgbClr val="4E5B31"/>
              </a:solidFill>
              <a:latin typeface="Avenir LT Std 55 Roman" panose="020B0503020203020204" pitchFamily="34" charset="0"/>
            </a:endParaRPr>
          </a:p>
        </p:txBody>
      </p:sp>
      <p:pic>
        <p:nvPicPr>
          <p:cNvPr id="15" name="Picture 14" descr="A picture containing sky, outdoor, person, dancer&#10;&#10;Description automatically generated">
            <a:extLst>
              <a:ext uri="{FF2B5EF4-FFF2-40B4-BE49-F238E27FC236}">
                <a16:creationId xmlns:a16="http://schemas.microsoft.com/office/drawing/2014/main" id="{5A3EDA74-564C-4657-94B9-5CAC2159808E}"/>
              </a:ext>
            </a:extLst>
          </p:cNvPr>
          <p:cNvPicPr>
            <a:picLocks noChangeAspect="1"/>
          </p:cNvPicPr>
          <p:nvPr/>
        </p:nvPicPr>
        <p:blipFill rotWithShape="1">
          <a:blip r:embed="rId3">
            <a:extLst>
              <a:ext uri="{28A0092B-C50C-407E-A947-70E740481C1C}">
                <a14:useLocalDpi xmlns:a14="http://schemas.microsoft.com/office/drawing/2010/main" val="0"/>
              </a:ext>
            </a:extLst>
          </a:blip>
          <a:srcRect r="24753"/>
          <a:stretch/>
        </p:blipFill>
        <p:spPr>
          <a:xfrm>
            <a:off x="0" y="1217030"/>
            <a:ext cx="6354501" cy="5643864"/>
          </a:xfrm>
          <a:prstGeom prst="rect">
            <a:avLst/>
          </a:prstGeom>
        </p:spPr>
      </p:pic>
    </p:spTree>
    <p:extLst>
      <p:ext uri="{BB962C8B-B14F-4D97-AF65-F5344CB8AC3E}">
        <p14:creationId xmlns:p14="http://schemas.microsoft.com/office/powerpoint/2010/main" val="287451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1524000" y="385548"/>
            <a:ext cx="9144000" cy="885112"/>
          </a:xfrm>
        </p:spPr>
        <p:txBody>
          <a:bodyPr>
            <a:normAutofit/>
          </a:bodyPr>
          <a:lstStyle/>
          <a:p>
            <a:r>
              <a:rPr lang="en-US" sz="4400" b="1" dirty="0">
                <a:solidFill>
                  <a:srgbClr val="D86227"/>
                </a:solidFill>
                <a:latin typeface="Avenir LT Std 55 Roman" panose="020B0503020203020204" pitchFamily="34" charset="0"/>
              </a:rPr>
              <a:t>Today’s Agenda</a:t>
            </a:r>
          </a:p>
        </p:txBody>
      </p:sp>
      <p:pic>
        <p:nvPicPr>
          <p:cNvPr id="1026" name="Picture 2" descr="Woldenberg Park">
            <a:extLst>
              <a:ext uri="{FF2B5EF4-FFF2-40B4-BE49-F238E27FC236}">
                <a16:creationId xmlns:a16="http://schemas.microsoft.com/office/drawing/2014/main" id="{ECF8FA82-355F-463F-A81E-136E9FCA6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89456"/>
            <a:ext cx="12192000" cy="4354513"/>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0B5E19-FDDA-40BE-B4EF-E01C57A8C987}"/>
              </a:ext>
            </a:extLst>
          </p:cNvPr>
          <p:cNvSpPr/>
          <p:nvPr/>
        </p:nvSpPr>
        <p:spPr>
          <a:xfrm>
            <a:off x="-108488" y="3789456"/>
            <a:ext cx="12491634" cy="4698334"/>
          </a:xfrm>
          <a:prstGeom prst="rect">
            <a:avLst/>
          </a:prstGeom>
          <a:gradFill flip="none" rotWithShape="1">
            <a:gsLst>
              <a:gs pos="10000">
                <a:schemeClr val="bg1"/>
              </a:gs>
              <a:gs pos="45000">
                <a:schemeClr val="bg1">
                  <a:alpha val="3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B672F083-1180-452A-B1A8-4E3E62B3C91A}"/>
              </a:ext>
            </a:extLst>
          </p:cNvPr>
          <p:cNvSpPr txBox="1">
            <a:spLocks/>
          </p:cNvSpPr>
          <p:nvPr/>
        </p:nvSpPr>
        <p:spPr>
          <a:xfrm>
            <a:off x="821376" y="1420679"/>
            <a:ext cx="11044559" cy="37844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mj-lt"/>
              <a:buAutoNum type="arabicPeriod"/>
            </a:pPr>
            <a:r>
              <a:rPr lang="en-US" sz="3600" b="1" dirty="0">
                <a:solidFill>
                  <a:srgbClr val="4E5B31"/>
                </a:solidFill>
                <a:latin typeface="Avenir LT Std 55 Roman" panose="020B0503020203020204" pitchFamily="34" charset="0"/>
              </a:rPr>
              <a:t>Project Overview &amp; Process</a:t>
            </a:r>
          </a:p>
          <a:p>
            <a:pPr marL="742950" indent="-742950" algn="l">
              <a:buFont typeface="+mj-lt"/>
              <a:buAutoNum type="arabicPeriod"/>
            </a:pPr>
            <a:r>
              <a:rPr lang="en-US" sz="3600" b="1" dirty="0">
                <a:solidFill>
                  <a:srgbClr val="4E5B31"/>
                </a:solidFill>
                <a:latin typeface="Avenir LT Std 55 Roman" panose="020B0503020203020204" pitchFamily="34" charset="0"/>
              </a:rPr>
              <a:t>Round 1 Engagement: Common Themes</a:t>
            </a:r>
          </a:p>
          <a:p>
            <a:pPr marL="742950" indent="-742950" algn="l">
              <a:buFont typeface="+mj-lt"/>
              <a:buAutoNum type="arabicPeriod"/>
            </a:pPr>
            <a:r>
              <a:rPr lang="en-US" sz="3600" b="1" dirty="0">
                <a:solidFill>
                  <a:srgbClr val="4E5B31"/>
                </a:solidFill>
                <a:latin typeface="Avenir LT Std 55 Roman" panose="020B0503020203020204" pitchFamily="34" charset="0"/>
              </a:rPr>
              <a:t>Theory of Change (Work in Progress)</a:t>
            </a:r>
          </a:p>
          <a:p>
            <a:pPr marL="742950" indent="-742950" algn="l">
              <a:buFont typeface="+mj-lt"/>
              <a:buAutoNum type="arabicPeriod"/>
            </a:pPr>
            <a:r>
              <a:rPr lang="en-US" sz="3600" b="1" dirty="0">
                <a:solidFill>
                  <a:srgbClr val="4E5B31"/>
                </a:solidFill>
                <a:latin typeface="Avenir LT Std 55 Roman" panose="020B0503020203020204" pitchFamily="34" charset="0"/>
              </a:rPr>
              <a:t>Breakout Rooms: Programming &amp; Operations</a:t>
            </a:r>
          </a:p>
          <a:p>
            <a:pPr marL="742950" indent="-742950" algn="l">
              <a:buFont typeface="+mj-lt"/>
              <a:buAutoNum type="arabicPeriod"/>
            </a:pPr>
            <a:r>
              <a:rPr lang="en-US" sz="3600" b="1" dirty="0">
                <a:solidFill>
                  <a:srgbClr val="4E5B31"/>
                </a:solidFill>
                <a:latin typeface="Avenir LT Std 55 Roman" panose="020B0503020203020204" pitchFamily="34" charset="0"/>
              </a:rPr>
              <a:t>Debrief &amp; Next Steps </a:t>
            </a:r>
          </a:p>
          <a:p>
            <a:pPr marL="742950" indent="-742950" algn="l">
              <a:buFont typeface="+mj-lt"/>
              <a:buAutoNum type="arabicPeriod"/>
            </a:pPr>
            <a:endParaRPr lang="en-US" sz="3600" b="1" dirty="0">
              <a:solidFill>
                <a:srgbClr val="4E5B31"/>
              </a:solidFill>
              <a:latin typeface="Avenir LT Std 55 Roman" panose="020B0503020203020204" pitchFamily="34" charset="0"/>
            </a:endParaRPr>
          </a:p>
        </p:txBody>
      </p:sp>
    </p:spTree>
    <p:extLst>
      <p:ext uri="{BB962C8B-B14F-4D97-AF65-F5344CB8AC3E}">
        <p14:creationId xmlns:p14="http://schemas.microsoft.com/office/powerpoint/2010/main" val="330367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1524000" y="385548"/>
            <a:ext cx="9144000" cy="1655762"/>
          </a:xfrm>
        </p:spPr>
        <p:txBody>
          <a:bodyPr>
            <a:normAutofit/>
          </a:bodyPr>
          <a:lstStyle/>
          <a:p>
            <a:r>
              <a:rPr lang="en-US" sz="4400" b="1" dirty="0">
                <a:solidFill>
                  <a:srgbClr val="4E5B31"/>
                </a:solidFill>
                <a:latin typeface="Avenir LT Std 55 Roman" panose="020B0503020203020204" pitchFamily="34" charset="0"/>
              </a:rPr>
              <a:t>Building On Past Work…</a:t>
            </a:r>
            <a:endParaRPr lang="en-US" sz="4400" b="1" dirty="0">
              <a:solidFill>
                <a:srgbClr val="4E5B31"/>
              </a:solidFill>
              <a:latin typeface="Avenir LT Std" panose="020B0502020203020204" pitchFamily="34" charset="0"/>
            </a:endParaRPr>
          </a:p>
        </p:txBody>
      </p:sp>
      <p:pic>
        <p:nvPicPr>
          <p:cNvPr id="4" name="Picture 3" descr="Diagram&#10;&#10;Description automatically generated">
            <a:extLst>
              <a:ext uri="{FF2B5EF4-FFF2-40B4-BE49-F238E27FC236}">
                <a16:creationId xmlns:a16="http://schemas.microsoft.com/office/drawing/2014/main" id="{7F34F19E-8404-45A0-8D19-C574A8BA8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412" y="1213429"/>
            <a:ext cx="6805176" cy="5259023"/>
          </a:xfrm>
          <a:prstGeom prst="rect">
            <a:avLst/>
          </a:prstGeom>
        </p:spPr>
      </p:pic>
    </p:spTree>
    <p:extLst>
      <p:ext uri="{BB962C8B-B14F-4D97-AF65-F5344CB8AC3E}">
        <p14:creationId xmlns:p14="http://schemas.microsoft.com/office/powerpoint/2010/main" val="183812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5">
            <a:extLst>
              <a:ext uri="{FF2B5EF4-FFF2-40B4-BE49-F238E27FC236}">
                <a16:creationId xmlns:a16="http://schemas.microsoft.com/office/drawing/2014/main" id="{CAC4D315-C4F3-4517-A9FD-614DCFFE57D9}"/>
              </a:ext>
            </a:extLst>
          </p:cNvPr>
          <p:cNvSpPr txBox="1">
            <a:spLocks noChangeArrowheads="1"/>
          </p:cNvSpPr>
          <p:nvPr/>
        </p:nvSpPr>
        <p:spPr bwMode="auto">
          <a:xfrm>
            <a:off x="258005" y="4059976"/>
            <a:ext cx="2824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rgbClr val="465631"/>
                </a:solidFill>
                <a:latin typeface="ITC Avant Garde Std Bk" panose="020B0502020202020204" pitchFamily="34" charset="0"/>
              </a:rPr>
              <a:t>Culture &amp; Mission</a:t>
            </a:r>
          </a:p>
        </p:txBody>
      </p:sp>
      <p:sp>
        <p:nvSpPr>
          <p:cNvPr id="13318" name="TextBox 11">
            <a:extLst>
              <a:ext uri="{FF2B5EF4-FFF2-40B4-BE49-F238E27FC236}">
                <a16:creationId xmlns:a16="http://schemas.microsoft.com/office/drawing/2014/main" id="{02F75645-95D4-4B6E-9D27-3A3F74C2A0F9}"/>
              </a:ext>
            </a:extLst>
          </p:cNvPr>
          <p:cNvSpPr txBox="1">
            <a:spLocks noChangeArrowheads="1"/>
          </p:cNvSpPr>
          <p:nvPr/>
        </p:nvSpPr>
        <p:spPr bwMode="auto">
          <a:xfrm>
            <a:off x="3382651" y="4074263"/>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rgbClr val="465631"/>
                </a:solidFill>
                <a:latin typeface="ITC Avant Garde Std Bk" panose="020B0502020202020204" pitchFamily="34" charset="0"/>
              </a:rPr>
              <a:t>Programming &amp; Operations</a:t>
            </a:r>
          </a:p>
        </p:txBody>
      </p:sp>
      <p:sp>
        <p:nvSpPr>
          <p:cNvPr id="13319" name="TextBox 12">
            <a:extLst>
              <a:ext uri="{FF2B5EF4-FFF2-40B4-BE49-F238E27FC236}">
                <a16:creationId xmlns:a16="http://schemas.microsoft.com/office/drawing/2014/main" id="{E3B3A045-9F4A-4CAD-8C6C-EC8958BED282}"/>
              </a:ext>
            </a:extLst>
          </p:cNvPr>
          <p:cNvSpPr txBox="1">
            <a:spLocks noChangeArrowheads="1"/>
          </p:cNvSpPr>
          <p:nvPr/>
        </p:nvSpPr>
        <p:spPr bwMode="auto">
          <a:xfrm>
            <a:off x="6029390" y="4003213"/>
            <a:ext cx="19827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rgbClr val="465631"/>
                </a:solidFill>
                <a:latin typeface="ITC Avant Garde Std Bk" panose="020B0502020202020204" pitchFamily="34" charset="0"/>
              </a:rPr>
              <a:t>Facilities Assessment &amp; Visioning</a:t>
            </a:r>
          </a:p>
        </p:txBody>
      </p:sp>
      <p:cxnSp>
        <p:nvCxnSpPr>
          <p:cNvPr id="36" name="Straight Arrow Connector 35">
            <a:extLst>
              <a:ext uri="{FF2B5EF4-FFF2-40B4-BE49-F238E27FC236}">
                <a16:creationId xmlns:a16="http://schemas.microsoft.com/office/drawing/2014/main" id="{D9D3F3E0-A241-4B9B-A24F-56549ECEA515}"/>
              </a:ext>
            </a:extLst>
          </p:cNvPr>
          <p:cNvCxnSpPr>
            <a:cxnSpLocks/>
          </p:cNvCxnSpPr>
          <p:nvPr/>
        </p:nvCxnSpPr>
        <p:spPr>
          <a:xfrm>
            <a:off x="972273" y="2911009"/>
            <a:ext cx="8043644" cy="0"/>
          </a:xfrm>
          <a:prstGeom prst="straightConnector1">
            <a:avLst/>
          </a:prstGeom>
          <a:ln w="127000">
            <a:solidFill>
              <a:schemeClr val="accent2"/>
            </a:solidFill>
            <a:beve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3330" name="Rectangle 56">
            <a:extLst>
              <a:ext uri="{FF2B5EF4-FFF2-40B4-BE49-F238E27FC236}">
                <a16:creationId xmlns:a16="http://schemas.microsoft.com/office/drawing/2014/main" id="{03CA4069-8E11-445B-89EA-A97C4259E3C8}"/>
              </a:ext>
            </a:extLst>
          </p:cNvPr>
          <p:cNvSpPr>
            <a:spLocks noChangeArrowheads="1"/>
          </p:cNvSpPr>
          <p:nvPr/>
        </p:nvSpPr>
        <p:spPr bwMode="auto">
          <a:xfrm>
            <a:off x="9289322" y="3953390"/>
            <a:ext cx="25518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rgbClr val="465631"/>
                </a:solidFill>
                <a:latin typeface="ITC Avant Garde Std Bk" panose="020B0502020202020204" pitchFamily="34" charset="0"/>
              </a:rPr>
              <a:t>FINAL </a:t>
            </a:r>
          </a:p>
          <a:p>
            <a:pPr algn="ctr" eaLnBrk="1" hangingPunct="1"/>
            <a:r>
              <a:rPr lang="en-US" altLang="en-US" b="1" dirty="0">
                <a:solidFill>
                  <a:srgbClr val="465631"/>
                </a:solidFill>
                <a:latin typeface="ITC Avant Garde Std Bk" panose="020B0502020202020204" pitchFamily="34" charset="0"/>
              </a:rPr>
              <a:t>RECOMMENDATIONS</a:t>
            </a:r>
          </a:p>
        </p:txBody>
      </p:sp>
      <p:sp>
        <p:nvSpPr>
          <p:cNvPr id="13326" name="TextBox 51">
            <a:extLst>
              <a:ext uri="{FF2B5EF4-FFF2-40B4-BE49-F238E27FC236}">
                <a16:creationId xmlns:a16="http://schemas.microsoft.com/office/drawing/2014/main" id="{A15B3875-2BBC-49CB-8341-4DDCD20B4C20}"/>
              </a:ext>
            </a:extLst>
          </p:cNvPr>
          <p:cNvSpPr txBox="1">
            <a:spLocks noChangeArrowheads="1"/>
          </p:cNvSpPr>
          <p:nvPr/>
        </p:nvSpPr>
        <p:spPr bwMode="auto">
          <a:xfrm>
            <a:off x="1304168" y="3220571"/>
            <a:ext cx="2824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accent2"/>
                </a:solidFill>
                <a:latin typeface="ITC Avant Garde Std Bk" panose="020B0502020202020204" pitchFamily="34" charset="0"/>
              </a:rPr>
              <a:t>M1</a:t>
            </a:r>
          </a:p>
        </p:txBody>
      </p:sp>
      <p:sp>
        <p:nvSpPr>
          <p:cNvPr id="50" name="Oval 49">
            <a:extLst>
              <a:ext uri="{FF2B5EF4-FFF2-40B4-BE49-F238E27FC236}">
                <a16:creationId xmlns:a16="http://schemas.microsoft.com/office/drawing/2014/main" id="{84CF7B08-A30D-4F7E-BBB7-D2B181136635}"/>
              </a:ext>
            </a:extLst>
          </p:cNvPr>
          <p:cNvSpPr/>
          <p:nvPr/>
        </p:nvSpPr>
        <p:spPr>
          <a:xfrm>
            <a:off x="1310518" y="2547471"/>
            <a:ext cx="719138" cy="719138"/>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Graphic 2" descr="Checkmark">
            <a:extLst>
              <a:ext uri="{FF2B5EF4-FFF2-40B4-BE49-F238E27FC236}">
                <a16:creationId xmlns:a16="http://schemas.microsoft.com/office/drawing/2014/main" id="{52958491-F77E-4B20-BA6B-B32684BDD090}"/>
              </a:ext>
            </a:extLst>
          </p:cNvPr>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336218" y="2385163"/>
            <a:ext cx="914400" cy="914400"/>
          </a:xfrm>
          <a:prstGeom prst="rect">
            <a:avLst/>
          </a:prstGeom>
          <a:ln>
            <a:noFill/>
          </a:ln>
        </p:spPr>
      </p:pic>
      <p:sp>
        <p:nvSpPr>
          <p:cNvPr id="13328" name="TextBox 53">
            <a:extLst>
              <a:ext uri="{FF2B5EF4-FFF2-40B4-BE49-F238E27FC236}">
                <a16:creationId xmlns:a16="http://schemas.microsoft.com/office/drawing/2014/main" id="{DADF9183-E32F-4A2D-882B-925212C00776}"/>
              </a:ext>
            </a:extLst>
          </p:cNvPr>
          <p:cNvSpPr txBox="1">
            <a:spLocks noChangeArrowheads="1"/>
          </p:cNvSpPr>
          <p:nvPr/>
        </p:nvSpPr>
        <p:spPr bwMode="auto">
          <a:xfrm>
            <a:off x="6626290" y="3171364"/>
            <a:ext cx="106131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accent2"/>
                </a:solidFill>
                <a:latin typeface="ITC Avant Garde Std Bk" panose="020B0502020202020204" pitchFamily="34" charset="0"/>
              </a:rPr>
              <a:t>M3</a:t>
            </a:r>
          </a:p>
        </p:txBody>
      </p:sp>
      <p:sp>
        <p:nvSpPr>
          <p:cNvPr id="54" name="Oval 53">
            <a:extLst>
              <a:ext uri="{FF2B5EF4-FFF2-40B4-BE49-F238E27FC236}">
                <a16:creationId xmlns:a16="http://schemas.microsoft.com/office/drawing/2014/main" id="{E547F836-8EA0-4202-8294-3D3254825E0E}"/>
              </a:ext>
            </a:extLst>
          </p:cNvPr>
          <p:cNvSpPr/>
          <p:nvPr/>
        </p:nvSpPr>
        <p:spPr>
          <a:xfrm>
            <a:off x="6661215" y="2498264"/>
            <a:ext cx="719138" cy="719138"/>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TextBox 51">
            <a:extLst>
              <a:ext uri="{FF2B5EF4-FFF2-40B4-BE49-F238E27FC236}">
                <a16:creationId xmlns:a16="http://schemas.microsoft.com/office/drawing/2014/main" id="{4528505B-0F5F-4EBA-AA37-70B80A44E44A}"/>
              </a:ext>
            </a:extLst>
          </p:cNvPr>
          <p:cNvSpPr txBox="1">
            <a:spLocks noChangeArrowheads="1"/>
          </p:cNvSpPr>
          <p:nvPr/>
        </p:nvSpPr>
        <p:spPr bwMode="auto">
          <a:xfrm>
            <a:off x="983451" y="3603103"/>
            <a:ext cx="2824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solidFill>
                  <a:schemeClr val="accent2"/>
                </a:solidFill>
                <a:latin typeface="ITC Avant Garde Std Bk" panose="020B0502020202020204" pitchFamily="34" charset="0"/>
              </a:rPr>
              <a:t>Jan./Feb.</a:t>
            </a:r>
          </a:p>
        </p:txBody>
      </p:sp>
      <p:sp>
        <p:nvSpPr>
          <p:cNvPr id="69" name="TextBox 51">
            <a:extLst>
              <a:ext uri="{FF2B5EF4-FFF2-40B4-BE49-F238E27FC236}">
                <a16:creationId xmlns:a16="http://schemas.microsoft.com/office/drawing/2014/main" id="{07A5528E-3DEC-43BF-B58D-90E7C6832CB2}"/>
              </a:ext>
            </a:extLst>
          </p:cNvPr>
          <p:cNvSpPr txBox="1">
            <a:spLocks noChangeArrowheads="1"/>
          </p:cNvSpPr>
          <p:nvPr/>
        </p:nvSpPr>
        <p:spPr bwMode="auto">
          <a:xfrm>
            <a:off x="3960503" y="3603103"/>
            <a:ext cx="12730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solidFill>
                  <a:schemeClr val="accent2"/>
                </a:solidFill>
                <a:latin typeface="ITC Avant Garde Std Bk" panose="020B0502020202020204" pitchFamily="34" charset="0"/>
              </a:rPr>
              <a:t>Feb.</a:t>
            </a:r>
          </a:p>
        </p:txBody>
      </p:sp>
      <p:sp>
        <p:nvSpPr>
          <p:cNvPr id="70" name="TextBox 51">
            <a:extLst>
              <a:ext uri="{FF2B5EF4-FFF2-40B4-BE49-F238E27FC236}">
                <a16:creationId xmlns:a16="http://schemas.microsoft.com/office/drawing/2014/main" id="{79D342E5-50E2-4655-915E-36D4BD4D19C0}"/>
              </a:ext>
            </a:extLst>
          </p:cNvPr>
          <p:cNvSpPr txBox="1">
            <a:spLocks noChangeArrowheads="1"/>
          </p:cNvSpPr>
          <p:nvPr/>
        </p:nvSpPr>
        <p:spPr bwMode="auto">
          <a:xfrm>
            <a:off x="6637404" y="3553896"/>
            <a:ext cx="1381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dirty="0">
                <a:solidFill>
                  <a:schemeClr val="accent2"/>
                </a:solidFill>
                <a:latin typeface="ITC Avant Garde Std Bk" panose="020B0502020202020204" pitchFamily="34" charset="0"/>
              </a:rPr>
              <a:t>Mar.</a:t>
            </a:r>
          </a:p>
        </p:txBody>
      </p:sp>
      <p:sp>
        <p:nvSpPr>
          <p:cNvPr id="73" name="TextBox 51">
            <a:extLst>
              <a:ext uri="{FF2B5EF4-FFF2-40B4-BE49-F238E27FC236}">
                <a16:creationId xmlns:a16="http://schemas.microsoft.com/office/drawing/2014/main" id="{6082FEF2-F7BC-44F4-97E6-9D0684BAE020}"/>
              </a:ext>
            </a:extLst>
          </p:cNvPr>
          <p:cNvSpPr txBox="1">
            <a:spLocks noChangeArrowheads="1"/>
          </p:cNvSpPr>
          <p:nvPr/>
        </p:nvSpPr>
        <p:spPr bwMode="auto">
          <a:xfrm>
            <a:off x="9091430" y="3543736"/>
            <a:ext cx="2824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dirty="0">
                <a:solidFill>
                  <a:schemeClr val="accent2"/>
                </a:solidFill>
                <a:latin typeface="ITC Avant Garde Std Bk" panose="020B0502020202020204" pitchFamily="34" charset="0"/>
              </a:rPr>
              <a:t>Spring ‘21</a:t>
            </a:r>
          </a:p>
        </p:txBody>
      </p:sp>
      <p:sp>
        <p:nvSpPr>
          <p:cNvPr id="52" name="TextBox 52">
            <a:extLst>
              <a:ext uri="{FF2B5EF4-FFF2-40B4-BE49-F238E27FC236}">
                <a16:creationId xmlns:a16="http://schemas.microsoft.com/office/drawing/2014/main" id="{87B8C92B-75C3-4C13-BF05-E486568681B5}"/>
              </a:ext>
            </a:extLst>
          </p:cNvPr>
          <p:cNvSpPr txBox="1">
            <a:spLocks noChangeArrowheads="1"/>
          </p:cNvSpPr>
          <p:nvPr/>
        </p:nvSpPr>
        <p:spPr bwMode="auto">
          <a:xfrm>
            <a:off x="3985107" y="3185865"/>
            <a:ext cx="28241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accent2"/>
                </a:solidFill>
                <a:latin typeface="ITC Avant Garde Std Bk" panose="020B0502020202020204" pitchFamily="34" charset="0"/>
              </a:rPr>
              <a:t>M2</a:t>
            </a:r>
          </a:p>
        </p:txBody>
      </p:sp>
      <p:sp>
        <p:nvSpPr>
          <p:cNvPr id="55" name="Oval 54">
            <a:extLst>
              <a:ext uri="{FF2B5EF4-FFF2-40B4-BE49-F238E27FC236}">
                <a16:creationId xmlns:a16="http://schemas.microsoft.com/office/drawing/2014/main" id="{2342362C-91CF-444C-8544-6963BBE51555}"/>
              </a:ext>
            </a:extLst>
          </p:cNvPr>
          <p:cNvSpPr/>
          <p:nvPr/>
        </p:nvSpPr>
        <p:spPr>
          <a:xfrm>
            <a:off x="3975582" y="2512765"/>
            <a:ext cx="719138" cy="719138"/>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8" name="TextBox 5">
            <a:extLst>
              <a:ext uri="{FF2B5EF4-FFF2-40B4-BE49-F238E27FC236}">
                <a16:creationId xmlns:a16="http://schemas.microsoft.com/office/drawing/2014/main" id="{DA8F2DC5-C651-42C1-B597-3AC6FD4B2690}"/>
              </a:ext>
            </a:extLst>
          </p:cNvPr>
          <p:cNvSpPr txBox="1">
            <a:spLocks noChangeArrowheads="1"/>
          </p:cNvSpPr>
          <p:nvPr/>
        </p:nvSpPr>
        <p:spPr bwMode="auto">
          <a:xfrm>
            <a:off x="704850" y="7268828"/>
            <a:ext cx="2824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F5783"/>
                </a:solidFill>
                <a:latin typeface="ITC Avant Garde Std Bk" panose="020B0502020202020204" pitchFamily="34" charset="0"/>
              </a:rPr>
              <a:t>249 </a:t>
            </a:r>
          </a:p>
          <a:p>
            <a:pPr eaLnBrk="1" hangingPunct="1"/>
            <a:r>
              <a:rPr lang="en-US" altLang="en-US" b="1" dirty="0">
                <a:solidFill>
                  <a:srgbClr val="0F5783"/>
                </a:solidFill>
                <a:latin typeface="ITC Avant Garde Std Bk" panose="020B0502020202020204" pitchFamily="34" charset="0"/>
              </a:rPr>
              <a:t>participants</a:t>
            </a:r>
          </a:p>
        </p:txBody>
      </p:sp>
      <p:sp>
        <p:nvSpPr>
          <p:cNvPr id="59" name="TextBox 5">
            <a:extLst>
              <a:ext uri="{FF2B5EF4-FFF2-40B4-BE49-F238E27FC236}">
                <a16:creationId xmlns:a16="http://schemas.microsoft.com/office/drawing/2014/main" id="{F8D7CA28-2619-427A-AF7D-2615A632F079}"/>
              </a:ext>
            </a:extLst>
          </p:cNvPr>
          <p:cNvSpPr txBox="1">
            <a:spLocks noChangeArrowheads="1"/>
          </p:cNvSpPr>
          <p:nvPr/>
        </p:nvSpPr>
        <p:spPr bwMode="auto">
          <a:xfrm>
            <a:off x="3080542" y="7268828"/>
            <a:ext cx="2824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F5783"/>
                </a:solidFill>
                <a:latin typeface="ITC Avant Garde Std Bk" panose="020B0502020202020204" pitchFamily="34" charset="0"/>
              </a:rPr>
              <a:t>127 </a:t>
            </a:r>
          </a:p>
          <a:p>
            <a:pPr eaLnBrk="1" hangingPunct="1"/>
            <a:r>
              <a:rPr lang="en-US" altLang="en-US" b="1" dirty="0">
                <a:solidFill>
                  <a:srgbClr val="0F5783"/>
                </a:solidFill>
                <a:latin typeface="ITC Avant Garde Std Bk" panose="020B0502020202020204" pitchFamily="34" charset="0"/>
              </a:rPr>
              <a:t>participants</a:t>
            </a:r>
          </a:p>
        </p:txBody>
      </p:sp>
      <p:sp>
        <p:nvSpPr>
          <p:cNvPr id="60" name="TextBox 5">
            <a:extLst>
              <a:ext uri="{FF2B5EF4-FFF2-40B4-BE49-F238E27FC236}">
                <a16:creationId xmlns:a16="http://schemas.microsoft.com/office/drawing/2014/main" id="{F934C473-7752-4942-9BEB-F2CAE5A34CE9}"/>
              </a:ext>
            </a:extLst>
          </p:cNvPr>
          <p:cNvSpPr txBox="1">
            <a:spLocks noChangeArrowheads="1"/>
          </p:cNvSpPr>
          <p:nvPr/>
        </p:nvSpPr>
        <p:spPr bwMode="auto">
          <a:xfrm>
            <a:off x="5468142" y="7268828"/>
            <a:ext cx="2824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F5783"/>
                </a:solidFill>
                <a:latin typeface="ITC Avant Garde Std Bk" panose="020B0502020202020204" pitchFamily="34" charset="0"/>
              </a:rPr>
              <a:t>172</a:t>
            </a:r>
          </a:p>
          <a:p>
            <a:pPr eaLnBrk="1" hangingPunct="1"/>
            <a:r>
              <a:rPr lang="en-US" altLang="en-US" b="1" dirty="0">
                <a:solidFill>
                  <a:srgbClr val="0F5783"/>
                </a:solidFill>
                <a:latin typeface="ITC Avant Garde Std Bk" panose="020B0502020202020204" pitchFamily="34" charset="0"/>
              </a:rPr>
              <a:t>participants</a:t>
            </a:r>
          </a:p>
        </p:txBody>
      </p:sp>
      <p:sp>
        <p:nvSpPr>
          <p:cNvPr id="62" name="TextBox 5">
            <a:extLst>
              <a:ext uri="{FF2B5EF4-FFF2-40B4-BE49-F238E27FC236}">
                <a16:creationId xmlns:a16="http://schemas.microsoft.com/office/drawing/2014/main" id="{14743B16-6DBD-40F7-AB9E-17B6FE6C7ACA}"/>
              </a:ext>
            </a:extLst>
          </p:cNvPr>
          <p:cNvSpPr txBox="1">
            <a:spLocks noChangeArrowheads="1"/>
          </p:cNvSpPr>
          <p:nvPr/>
        </p:nvSpPr>
        <p:spPr bwMode="auto">
          <a:xfrm>
            <a:off x="10114530" y="7133317"/>
            <a:ext cx="3510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solidFill>
                  <a:srgbClr val="0F5783"/>
                </a:solidFill>
                <a:latin typeface="ITC Avant Garde Std Bk" panose="020B0502020202020204" pitchFamily="34" charset="0"/>
              </a:rPr>
              <a:t>727 </a:t>
            </a:r>
          </a:p>
          <a:p>
            <a:pPr eaLnBrk="1" hangingPunct="1"/>
            <a:r>
              <a:rPr lang="en-US" altLang="en-US" sz="2400" b="1" dirty="0">
                <a:solidFill>
                  <a:srgbClr val="0F5783"/>
                </a:solidFill>
                <a:latin typeface="ITC Avant Garde Std Bk" panose="020B0502020202020204" pitchFamily="34" charset="0"/>
              </a:rPr>
              <a:t>attendees</a:t>
            </a:r>
          </a:p>
        </p:txBody>
      </p:sp>
      <p:sp>
        <p:nvSpPr>
          <p:cNvPr id="63" name="TextBox 5">
            <a:extLst>
              <a:ext uri="{FF2B5EF4-FFF2-40B4-BE49-F238E27FC236}">
                <a16:creationId xmlns:a16="http://schemas.microsoft.com/office/drawing/2014/main" id="{59A8E42E-B9E0-41F4-BB78-81396C71F27E}"/>
              </a:ext>
            </a:extLst>
          </p:cNvPr>
          <p:cNvSpPr txBox="1">
            <a:spLocks noChangeArrowheads="1"/>
          </p:cNvSpPr>
          <p:nvPr/>
        </p:nvSpPr>
        <p:spPr bwMode="auto">
          <a:xfrm>
            <a:off x="8095228" y="7268828"/>
            <a:ext cx="2824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F5783"/>
                </a:solidFill>
                <a:latin typeface="ITC Avant Garde Std Bk" panose="020B0502020202020204" pitchFamily="34" charset="0"/>
              </a:rPr>
              <a:t>179</a:t>
            </a:r>
          </a:p>
          <a:p>
            <a:pPr eaLnBrk="1" hangingPunct="1"/>
            <a:r>
              <a:rPr lang="en-US" altLang="en-US" b="1" dirty="0">
                <a:solidFill>
                  <a:srgbClr val="0F5783"/>
                </a:solidFill>
                <a:latin typeface="ITC Avant Garde Std Bk" panose="020B0502020202020204" pitchFamily="34" charset="0"/>
              </a:rPr>
              <a:t>participants</a:t>
            </a:r>
          </a:p>
        </p:txBody>
      </p:sp>
      <p:sp>
        <p:nvSpPr>
          <p:cNvPr id="43" name="Subtitle 2">
            <a:extLst>
              <a:ext uri="{FF2B5EF4-FFF2-40B4-BE49-F238E27FC236}">
                <a16:creationId xmlns:a16="http://schemas.microsoft.com/office/drawing/2014/main" id="{A5219905-734D-4347-BD8D-57BDB4D40DC3}"/>
              </a:ext>
            </a:extLst>
          </p:cNvPr>
          <p:cNvSpPr txBox="1">
            <a:spLocks/>
          </p:cNvSpPr>
          <p:nvPr/>
        </p:nvSpPr>
        <p:spPr>
          <a:xfrm>
            <a:off x="1524000" y="385548"/>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rgbClr val="4E5B31"/>
                </a:solidFill>
                <a:latin typeface="Avenir LT Std 55 Roman" panose="020B0503020203020204" pitchFamily="34" charset="0"/>
              </a:rPr>
              <a:t>Stakeholder Engagement</a:t>
            </a:r>
            <a:r>
              <a:rPr lang="en-US" sz="4400" b="1" dirty="0">
                <a:solidFill>
                  <a:srgbClr val="4E5B31"/>
                </a:solidFill>
                <a:latin typeface="Avenir LT Std" panose="020B0502020203020204" pitchFamily="34" charset="0"/>
              </a:rPr>
              <a:t> Timeline</a:t>
            </a:r>
          </a:p>
        </p:txBody>
      </p:sp>
      <p:pic>
        <p:nvPicPr>
          <p:cNvPr id="25" name="Picture 24" descr="Logo&#10;&#10;Description automatically generated">
            <a:extLst>
              <a:ext uri="{FF2B5EF4-FFF2-40B4-BE49-F238E27FC236}">
                <a16:creationId xmlns:a16="http://schemas.microsoft.com/office/drawing/2014/main" id="{F3FCDEF8-F2E7-4838-AD31-DCBDBF9E1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7410" y="2291713"/>
            <a:ext cx="3055676" cy="1262417"/>
          </a:xfrm>
          <a:prstGeom prst="rect">
            <a:avLst/>
          </a:prstGeom>
        </p:spPr>
      </p:pic>
      <p:pic>
        <p:nvPicPr>
          <p:cNvPr id="26" name="Graphic 2" descr="Checkmark">
            <a:extLst>
              <a:ext uri="{FF2B5EF4-FFF2-40B4-BE49-F238E27FC236}">
                <a16:creationId xmlns:a16="http://schemas.microsoft.com/office/drawing/2014/main" id="{214C5C6A-1D10-40C6-887D-BDA67FB2253C}"/>
              </a:ext>
            </a:extLst>
          </p:cNvPr>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987930" y="2288818"/>
            <a:ext cx="914400" cy="914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152399" y="385548"/>
            <a:ext cx="11887202" cy="833652"/>
          </a:xfrm>
        </p:spPr>
        <p:txBody>
          <a:bodyPr>
            <a:normAutofit/>
          </a:bodyPr>
          <a:lstStyle/>
          <a:p>
            <a:r>
              <a:rPr lang="en-US" sz="4400" b="1" dirty="0">
                <a:solidFill>
                  <a:srgbClr val="4E5B31"/>
                </a:solidFill>
                <a:latin typeface="Avenir LT Std 55 Roman" panose="020B0503020203020204" pitchFamily="34" charset="0"/>
              </a:rPr>
              <a:t>Round 1 Engagement: Common Themes</a:t>
            </a:r>
            <a:endParaRPr lang="en-US" sz="4400" b="1" dirty="0">
              <a:solidFill>
                <a:srgbClr val="4E5B31"/>
              </a:solidFill>
              <a:latin typeface="Avenir LT Std" panose="020B0502020203020204" pitchFamily="34" charset="0"/>
            </a:endParaRPr>
          </a:p>
        </p:txBody>
      </p:sp>
      <p:sp>
        <p:nvSpPr>
          <p:cNvPr id="9" name="Subtitle 2">
            <a:extLst>
              <a:ext uri="{FF2B5EF4-FFF2-40B4-BE49-F238E27FC236}">
                <a16:creationId xmlns:a16="http://schemas.microsoft.com/office/drawing/2014/main" id="{EFCCD5EB-EF1D-474A-B772-0B125D16C073}"/>
              </a:ext>
            </a:extLst>
          </p:cNvPr>
          <p:cNvSpPr txBox="1">
            <a:spLocks/>
          </p:cNvSpPr>
          <p:nvPr/>
        </p:nvSpPr>
        <p:spPr>
          <a:xfrm>
            <a:off x="152400" y="1219200"/>
            <a:ext cx="12039600" cy="34996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solidFill>
                  <a:srgbClr val="4E5B31"/>
                </a:solidFill>
                <a:latin typeface="Avenir LT Std 55 Roman" panose="020B0503020203020204" pitchFamily="34" charset="0"/>
              </a:rPr>
              <a:t>40+ vendors said…</a:t>
            </a:r>
          </a:p>
        </p:txBody>
      </p:sp>
      <p:sp>
        <p:nvSpPr>
          <p:cNvPr id="5" name="Subtitle 2">
            <a:extLst>
              <a:ext uri="{FF2B5EF4-FFF2-40B4-BE49-F238E27FC236}">
                <a16:creationId xmlns:a16="http://schemas.microsoft.com/office/drawing/2014/main" id="{AB55057A-CC83-4F68-AC1F-88058CC82AE8}"/>
              </a:ext>
            </a:extLst>
          </p:cNvPr>
          <p:cNvSpPr txBox="1">
            <a:spLocks/>
          </p:cNvSpPr>
          <p:nvPr/>
        </p:nvSpPr>
        <p:spPr>
          <a:xfrm>
            <a:off x="152401" y="2139185"/>
            <a:ext cx="5791199" cy="4333267"/>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FM should celebrate the diversity of its vendors while highlighting products.</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FM should advertise more to get people to the market.</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French Market should attract mostly tourists and serve locals.</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French Market should continue to empower vendors through business incubation &amp; technical support. </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FM adds historical, cultural, and economic value to New Orleans.</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French Market should implement sustainable / green practices.  </a:t>
            </a:r>
          </a:p>
        </p:txBody>
      </p:sp>
      <p:pic>
        <p:nvPicPr>
          <p:cNvPr id="4" name="Picture 3" descr="A picture containing floor&#10;&#10;Description automatically generated">
            <a:extLst>
              <a:ext uri="{FF2B5EF4-FFF2-40B4-BE49-F238E27FC236}">
                <a16:creationId xmlns:a16="http://schemas.microsoft.com/office/drawing/2014/main" id="{66D787C7-8582-4FE5-89C2-067ECBEBBC32}"/>
              </a:ext>
            </a:extLst>
          </p:cNvPr>
          <p:cNvPicPr>
            <a:picLocks noChangeAspect="1"/>
          </p:cNvPicPr>
          <p:nvPr/>
        </p:nvPicPr>
        <p:blipFill rotWithShape="1">
          <a:blip r:embed="rId3">
            <a:extLst>
              <a:ext uri="{28A0092B-C50C-407E-A947-70E740481C1C}">
                <a14:useLocalDpi xmlns:a14="http://schemas.microsoft.com/office/drawing/2010/main" val="0"/>
              </a:ext>
            </a:extLst>
          </a:blip>
          <a:srcRect l="12162" r="10811" b="6838"/>
          <a:stretch/>
        </p:blipFill>
        <p:spPr>
          <a:xfrm>
            <a:off x="6095999" y="1219200"/>
            <a:ext cx="5791199" cy="5253252"/>
          </a:xfrm>
          <a:prstGeom prst="rect">
            <a:avLst/>
          </a:prstGeom>
        </p:spPr>
      </p:pic>
    </p:spTree>
    <p:extLst>
      <p:ext uri="{BB962C8B-B14F-4D97-AF65-F5344CB8AC3E}">
        <p14:creationId xmlns:p14="http://schemas.microsoft.com/office/powerpoint/2010/main" val="429281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23C022-6C31-4103-9F5C-99976F37E23F}"/>
              </a:ext>
            </a:extLst>
          </p:cNvPr>
          <p:cNvSpPr>
            <a:spLocks noGrp="1"/>
          </p:cNvSpPr>
          <p:nvPr>
            <p:ph type="subTitle" idx="1"/>
          </p:nvPr>
        </p:nvSpPr>
        <p:spPr>
          <a:xfrm>
            <a:off x="305069" y="385548"/>
            <a:ext cx="11581862" cy="833652"/>
          </a:xfrm>
        </p:spPr>
        <p:txBody>
          <a:bodyPr>
            <a:normAutofit/>
          </a:bodyPr>
          <a:lstStyle/>
          <a:p>
            <a:r>
              <a:rPr lang="en-US" sz="4400" b="1" dirty="0">
                <a:solidFill>
                  <a:srgbClr val="4E5B31"/>
                </a:solidFill>
                <a:latin typeface="Avenir LT Std 55 Roman" panose="020B0503020203020204" pitchFamily="34" charset="0"/>
              </a:rPr>
              <a:t>Round 1 Engagement: Common Themes</a:t>
            </a:r>
            <a:endParaRPr lang="en-US" sz="4400" b="1" dirty="0">
              <a:solidFill>
                <a:srgbClr val="4E5B31"/>
              </a:solidFill>
              <a:latin typeface="Avenir LT Std" panose="020B0502020203020204" pitchFamily="34" charset="0"/>
            </a:endParaRPr>
          </a:p>
        </p:txBody>
      </p:sp>
      <p:sp>
        <p:nvSpPr>
          <p:cNvPr id="9" name="Subtitle 2">
            <a:extLst>
              <a:ext uri="{FF2B5EF4-FFF2-40B4-BE49-F238E27FC236}">
                <a16:creationId xmlns:a16="http://schemas.microsoft.com/office/drawing/2014/main" id="{EFCCD5EB-EF1D-474A-B772-0B125D16C073}"/>
              </a:ext>
            </a:extLst>
          </p:cNvPr>
          <p:cNvSpPr txBox="1">
            <a:spLocks/>
          </p:cNvSpPr>
          <p:nvPr/>
        </p:nvSpPr>
        <p:spPr>
          <a:xfrm>
            <a:off x="152401" y="1219200"/>
            <a:ext cx="5943600" cy="34996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b="1" dirty="0">
                <a:solidFill>
                  <a:srgbClr val="4E5B31"/>
                </a:solidFill>
                <a:latin typeface="Avenir LT Std 55 Roman" panose="020B0503020203020204" pitchFamily="34" charset="0"/>
              </a:rPr>
              <a:t>50+ public stakeholders said…</a:t>
            </a:r>
          </a:p>
        </p:txBody>
      </p:sp>
      <p:sp>
        <p:nvSpPr>
          <p:cNvPr id="5" name="Subtitle 2">
            <a:extLst>
              <a:ext uri="{FF2B5EF4-FFF2-40B4-BE49-F238E27FC236}">
                <a16:creationId xmlns:a16="http://schemas.microsoft.com/office/drawing/2014/main" id="{AB55057A-CC83-4F68-AC1F-88058CC82AE8}"/>
              </a:ext>
            </a:extLst>
          </p:cNvPr>
          <p:cNvSpPr txBox="1">
            <a:spLocks/>
          </p:cNvSpPr>
          <p:nvPr/>
        </p:nvSpPr>
        <p:spPr>
          <a:xfrm>
            <a:off x="152400" y="2139185"/>
            <a:ext cx="5943599" cy="444924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Highlight local arts &amp; crafts. </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Provide variety through  pop-ups &amp; collaborations with other markets </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Serve visitors, locals, &amp; engage the youth. </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Highlight French Market  history &amp; culture through educational programming.</a:t>
            </a:r>
          </a:p>
          <a:p>
            <a:pPr marL="742950" indent="-742950" algn="l">
              <a:buFont typeface="Arial" panose="020B0604020202020204" pitchFamily="34" charset="0"/>
              <a:buChar char="•"/>
            </a:pPr>
            <a:r>
              <a:rPr lang="en-US" sz="3600" dirty="0">
                <a:solidFill>
                  <a:srgbClr val="4E5B31"/>
                </a:solidFill>
                <a:latin typeface="Avenir LT Std 55 Roman" panose="020B0503020203020204" pitchFamily="34" charset="0"/>
              </a:rPr>
              <a:t>The French Market should feel safe &amp; clean. </a:t>
            </a:r>
          </a:p>
        </p:txBody>
      </p:sp>
      <p:pic>
        <p:nvPicPr>
          <p:cNvPr id="4" name="Picture 3">
            <a:extLst>
              <a:ext uri="{FF2B5EF4-FFF2-40B4-BE49-F238E27FC236}">
                <a16:creationId xmlns:a16="http://schemas.microsoft.com/office/drawing/2014/main" id="{266F1F7D-C0C5-4677-924E-849853AF3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19199"/>
            <a:ext cx="5790931" cy="3263889"/>
          </a:xfrm>
          <a:prstGeom prst="rect">
            <a:avLst/>
          </a:prstGeom>
        </p:spPr>
      </p:pic>
      <p:pic>
        <p:nvPicPr>
          <p:cNvPr id="8" name="Picture 7">
            <a:extLst>
              <a:ext uri="{FF2B5EF4-FFF2-40B4-BE49-F238E27FC236}">
                <a16:creationId xmlns:a16="http://schemas.microsoft.com/office/drawing/2014/main" id="{10F13F4E-24A0-4453-B300-3A7DD446C47E}"/>
              </a:ext>
            </a:extLst>
          </p:cNvPr>
          <p:cNvPicPr>
            <a:picLocks noChangeAspect="1"/>
          </p:cNvPicPr>
          <p:nvPr/>
        </p:nvPicPr>
        <p:blipFill rotWithShape="1">
          <a:blip r:embed="rId3">
            <a:extLst>
              <a:ext uri="{28A0092B-C50C-407E-A947-70E740481C1C}">
                <a14:useLocalDpi xmlns:a14="http://schemas.microsoft.com/office/drawing/2010/main" val="0"/>
              </a:ext>
            </a:extLst>
          </a:blip>
          <a:srcRect l="28949" t="28344" r="61537" b="54056"/>
          <a:stretch/>
        </p:blipFill>
        <p:spPr>
          <a:xfrm>
            <a:off x="6945911" y="4634942"/>
            <a:ext cx="1873750" cy="1953483"/>
          </a:xfrm>
          <a:prstGeom prst="rect">
            <a:avLst/>
          </a:prstGeom>
        </p:spPr>
      </p:pic>
      <p:pic>
        <p:nvPicPr>
          <p:cNvPr id="10" name="Picture 9">
            <a:extLst>
              <a:ext uri="{FF2B5EF4-FFF2-40B4-BE49-F238E27FC236}">
                <a16:creationId xmlns:a16="http://schemas.microsoft.com/office/drawing/2014/main" id="{4F296321-BA81-453A-9F83-501DE1D9A5AD}"/>
              </a:ext>
            </a:extLst>
          </p:cNvPr>
          <p:cNvPicPr>
            <a:picLocks noChangeAspect="1"/>
          </p:cNvPicPr>
          <p:nvPr/>
        </p:nvPicPr>
        <p:blipFill rotWithShape="1">
          <a:blip r:embed="rId3">
            <a:extLst>
              <a:ext uri="{28A0092B-C50C-407E-A947-70E740481C1C}">
                <a14:useLocalDpi xmlns:a14="http://schemas.microsoft.com/office/drawing/2010/main" val="0"/>
              </a:ext>
            </a:extLst>
          </a:blip>
          <a:srcRect l="73150" t="12968" r="16730" b="69576"/>
          <a:stretch/>
        </p:blipFill>
        <p:spPr>
          <a:xfrm>
            <a:off x="9465919" y="4662058"/>
            <a:ext cx="2009299" cy="1953483"/>
          </a:xfrm>
          <a:prstGeom prst="rect">
            <a:avLst/>
          </a:prstGeom>
        </p:spPr>
      </p:pic>
      <p:cxnSp>
        <p:nvCxnSpPr>
          <p:cNvPr id="11" name="Straight Connector 10">
            <a:extLst>
              <a:ext uri="{FF2B5EF4-FFF2-40B4-BE49-F238E27FC236}">
                <a16:creationId xmlns:a16="http://schemas.microsoft.com/office/drawing/2014/main" id="{E95DD457-7CCF-4D8C-BC47-1EAE8D470024}"/>
              </a:ext>
            </a:extLst>
          </p:cNvPr>
          <p:cNvCxnSpPr>
            <a:cxnSpLocks/>
          </p:cNvCxnSpPr>
          <p:nvPr/>
        </p:nvCxnSpPr>
        <p:spPr>
          <a:xfrm>
            <a:off x="8311662" y="2696308"/>
            <a:ext cx="507999" cy="1965750"/>
          </a:xfrm>
          <a:prstGeom prst="line">
            <a:avLst/>
          </a:prstGeom>
          <a:ln w="28575">
            <a:solidFill>
              <a:schemeClr val="tx1">
                <a:lumMod val="50000"/>
                <a:lumOff val="50000"/>
              </a:schemeClr>
            </a:solidFill>
            <a:prstDash val="sysDot"/>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01EEE27-3BE9-4AE6-8407-93708A821AC1}"/>
              </a:ext>
            </a:extLst>
          </p:cNvPr>
          <p:cNvCxnSpPr>
            <a:cxnSpLocks/>
          </p:cNvCxnSpPr>
          <p:nvPr/>
        </p:nvCxnSpPr>
        <p:spPr>
          <a:xfrm flipH="1">
            <a:off x="6945911" y="2696308"/>
            <a:ext cx="790017" cy="196575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5FF67D-7BD8-4209-A7BB-A8A1048C8E5C}"/>
              </a:ext>
            </a:extLst>
          </p:cNvPr>
          <p:cNvCxnSpPr>
            <a:cxnSpLocks/>
          </p:cNvCxnSpPr>
          <p:nvPr/>
        </p:nvCxnSpPr>
        <p:spPr>
          <a:xfrm flipH="1">
            <a:off x="9465919" y="2195942"/>
            <a:ext cx="885558" cy="2522873"/>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64284A-8924-40F3-9364-12CB5609CE8B}"/>
              </a:ext>
            </a:extLst>
          </p:cNvPr>
          <p:cNvCxnSpPr/>
          <p:nvPr/>
        </p:nvCxnSpPr>
        <p:spPr>
          <a:xfrm>
            <a:off x="10902462" y="2195942"/>
            <a:ext cx="572756" cy="2522873"/>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6253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0d1301c2-f5a7-4657-97cf-3d718ec5aa0b"/>
</p:tagLst>
</file>

<file path=ppt/tags/tag2.xml><?xml version="1.0" encoding="utf-8"?>
<p:tagLst xmlns:a="http://schemas.openxmlformats.org/drawingml/2006/main" xmlns:r="http://schemas.openxmlformats.org/officeDocument/2006/relationships" xmlns:p="http://schemas.openxmlformats.org/presentationml/2006/main">
  <p:tag name="__PE_POLL_EMBED_ID" val="db495e19-a6a6-42c4-a1de-adc73bb13458"/>
</p:tagLst>
</file>

<file path=ppt/tags/tag3.xml><?xml version="1.0" encoding="utf-8"?>
<p:tagLst xmlns:a="http://schemas.openxmlformats.org/drawingml/2006/main" xmlns:r="http://schemas.openxmlformats.org/officeDocument/2006/relationships" xmlns:p="http://schemas.openxmlformats.org/presentationml/2006/main">
  <p:tag name="__PE_POLL_EMBED_ID" val="e3d90a38-758c-4431-890b-9677a1fcc9b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2977</TotalTime>
  <Words>1791</Words>
  <Application>Microsoft Office PowerPoint</Application>
  <PresentationFormat>Widescreen</PresentationFormat>
  <Paragraphs>193</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Avenir LT Std</vt:lpstr>
      <vt:lpstr>Avenir LT Std 35 Light</vt:lpstr>
      <vt:lpstr>Avenir LT Std 55 Roman</vt:lpstr>
      <vt:lpstr>Avenir LT Std 65 Medium</vt:lpstr>
      <vt:lpstr>Calibri</vt:lpstr>
      <vt:lpstr>Calibri Light</vt:lpstr>
      <vt:lpstr>Century Gothic</vt:lpstr>
      <vt:lpstr>ITC Avant Garde Std Bk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Silvertooth</dc:creator>
  <cp:lastModifiedBy>Concordia</cp:lastModifiedBy>
  <cp:revision>111</cp:revision>
  <dcterms:created xsi:type="dcterms:W3CDTF">2021-01-15T22:28:28Z</dcterms:created>
  <dcterms:modified xsi:type="dcterms:W3CDTF">2021-02-26T01:06:22Z</dcterms:modified>
</cp:coreProperties>
</file>